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7" r:id="rId2"/>
    <p:sldId id="259" r:id="rId3"/>
    <p:sldId id="256" r:id="rId4"/>
    <p:sldId id="278" r:id="rId5"/>
    <p:sldId id="263" r:id="rId6"/>
    <p:sldId id="266" r:id="rId7"/>
    <p:sldId id="284" r:id="rId8"/>
    <p:sldId id="299" r:id="rId9"/>
    <p:sldId id="314" r:id="rId10"/>
    <p:sldId id="290" r:id="rId11"/>
    <p:sldId id="291" r:id="rId12"/>
    <p:sldId id="322" r:id="rId13"/>
    <p:sldId id="317" r:id="rId14"/>
    <p:sldId id="295" r:id="rId15"/>
    <p:sldId id="294" r:id="rId16"/>
    <p:sldId id="292" r:id="rId17"/>
    <p:sldId id="302" r:id="rId18"/>
    <p:sldId id="308" r:id="rId19"/>
    <p:sldId id="307" r:id="rId20"/>
    <p:sldId id="313" r:id="rId21"/>
    <p:sldId id="309" r:id="rId22"/>
    <p:sldId id="321" r:id="rId23"/>
    <p:sldId id="310" r:id="rId24"/>
    <p:sldId id="311" r:id="rId25"/>
    <p:sldId id="320" r:id="rId26"/>
    <p:sldId id="305" r:id="rId27"/>
    <p:sldId id="303" r:id="rId28"/>
    <p:sldId id="319" r:id="rId2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9" autoAdjust="0"/>
    <p:restoredTop sz="89203" autoAdjust="0"/>
  </p:normalViewPr>
  <p:slideViewPr>
    <p:cSldViewPr>
      <p:cViewPr varScale="1">
        <p:scale>
          <a:sx n="70" d="100"/>
          <a:sy n="70" d="100"/>
        </p:scale>
        <p:origin x="-1224" y="-102"/>
      </p:cViewPr>
      <p:guideLst>
        <p:guide orient="horz" pos="2160"/>
        <p:guide pos="2880"/>
      </p:guideLst>
    </p:cSldViewPr>
  </p:slideViewPr>
  <p:outlineViewPr>
    <p:cViewPr>
      <p:scale>
        <a:sx n="33" d="100"/>
        <a:sy n="33" d="100"/>
      </p:scale>
      <p:origin x="42" y="45744"/>
    </p:cViewPr>
  </p:outlineViewPr>
  <p:notesTextViewPr>
    <p:cViewPr>
      <p:scale>
        <a:sx n="1" d="1"/>
        <a:sy n="1" d="1"/>
      </p:scale>
      <p:origin x="0" y="0"/>
    </p:cViewPr>
  </p:notesTextViewPr>
  <p:sorterViewPr>
    <p:cViewPr>
      <p:scale>
        <a:sx n="100" d="100"/>
        <a:sy n="100" d="100"/>
      </p:scale>
      <p:origin x="0" y="51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C84CB8-068E-4A21-B6E8-44EA7B94137E}" type="datetimeFigureOut">
              <a:rPr lang="it-IT" smtClean="0"/>
              <a:t>07/05/2012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660414-E516-4FD4-9642-A4ECC43C53A9}" type="slidenum">
              <a:rPr lang="it-IT" smtClean="0"/>
              <a:t>‹N›</a:t>
            </a:fld>
            <a:endParaRPr lang="it-IT"/>
          </a:p>
        </p:txBody>
      </p:sp>
    </p:spTree>
    <p:extLst>
      <p:ext uri="{BB962C8B-B14F-4D97-AF65-F5344CB8AC3E}">
        <p14:creationId xmlns:p14="http://schemas.microsoft.com/office/powerpoint/2010/main" val="835038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a:t>
            </a:fld>
            <a:endParaRPr lang="it-IT"/>
          </a:p>
        </p:txBody>
      </p:sp>
    </p:spTree>
    <p:extLst>
      <p:ext uri="{BB962C8B-B14F-4D97-AF65-F5344CB8AC3E}">
        <p14:creationId xmlns:p14="http://schemas.microsoft.com/office/powerpoint/2010/main" val="3137990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12</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13</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14</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15</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16</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17</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18</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19</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20</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Proporzionalità fra corruzione e morti infantili</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r>
              <a:rPr lang="it-IT" dirty="0" err="1" smtClean="0"/>
              <a:t>Politicipianificazione</a:t>
            </a:r>
            <a:r>
              <a:rPr lang="it-IT" dirty="0" smtClean="0"/>
              <a:t> e </a:t>
            </a:r>
            <a:r>
              <a:rPr lang="it-IT" dirty="0" err="1" smtClean="0"/>
              <a:t>controllo,amministrativi</a:t>
            </a:r>
            <a:r>
              <a:rPr lang="it-IT" dirty="0" smtClean="0"/>
              <a:t> operazioni</a:t>
            </a:r>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21</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Scrittura</a:t>
            </a:r>
            <a:r>
              <a:rPr lang="it-IT" baseline="0" dirty="0" smtClean="0"/>
              <a:t> cuneiforme</a:t>
            </a:r>
            <a:r>
              <a:rPr lang="it-IT" dirty="0" smtClean="0"/>
              <a:t> regno assiro Babilonese 1300 </a:t>
            </a:r>
            <a:r>
              <a:rPr lang="it-IT" dirty="0" err="1" smtClean="0"/>
              <a:t>ac.A</a:t>
            </a:r>
            <a:r>
              <a:rPr lang="it-IT" dirty="0" smtClean="0"/>
              <a:t> </a:t>
            </a:r>
            <a:r>
              <a:rPr lang="it-IT" dirty="0" err="1" smtClean="0"/>
              <a:t>Ninive</a:t>
            </a:r>
            <a:r>
              <a:rPr lang="it-IT" dirty="0" smtClean="0"/>
              <a:t> si sono ritrovate evidenze della</a:t>
            </a:r>
            <a:r>
              <a:rPr lang="it-IT" baseline="0" dirty="0" smtClean="0"/>
              <a:t> presenza di uomini d’affari che offrivano i propri servizi per introduzione a corte</a:t>
            </a:r>
          </a:p>
          <a:p>
            <a:endParaRPr lang="it-IT" baseline="0" dirty="0" smtClean="0"/>
          </a:p>
          <a:p>
            <a:r>
              <a:rPr lang="it-IT" baseline="0" dirty="0" smtClean="0"/>
              <a:t>Danni </a:t>
            </a:r>
            <a:r>
              <a:rPr lang="it-IT" baseline="0" dirty="0" err="1" smtClean="0"/>
              <a:t>indiretti:casodei</a:t>
            </a:r>
            <a:r>
              <a:rPr lang="it-IT" baseline="0" dirty="0" smtClean="0"/>
              <a:t> esclusi dalle gare a Milano per accordi fra fornitori</a:t>
            </a:r>
          </a:p>
          <a:p>
            <a:endParaRPr lang="it-IT" baseline="0" dirty="0" smtClean="0"/>
          </a:p>
          <a:p>
            <a:r>
              <a:rPr lang="it-IT" baseline="0" dirty="0" smtClean="0"/>
              <a:t>Corruzione </a:t>
            </a:r>
            <a:r>
              <a:rPr lang="it-IT" baseline="0" dirty="0" err="1" smtClean="0"/>
              <a:t>passiva:chiunque</a:t>
            </a:r>
            <a:r>
              <a:rPr lang="it-IT" baseline="0" dirty="0" smtClean="0"/>
              <a:t> funzionario chieda vantaggi per se contravvenendo ai suoi doveri istituzionali</a:t>
            </a:r>
          </a:p>
          <a:p>
            <a:r>
              <a:rPr lang="it-IT" baseline="0" dirty="0" smtClean="0"/>
              <a:t>Concussione e corruzione sono delitti contro la </a:t>
            </a:r>
            <a:r>
              <a:rPr lang="it-IT" baseline="0" dirty="0" err="1" smtClean="0"/>
              <a:t>PACommessi</a:t>
            </a:r>
            <a:r>
              <a:rPr lang="it-IT" baseline="0" dirty="0" smtClean="0"/>
              <a:t> </a:t>
            </a:r>
            <a:r>
              <a:rPr lang="it-IT" baseline="0" dirty="0" err="1" smtClean="0"/>
              <a:t>dapubblici</a:t>
            </a:r>
            <a:r>
              <a:rPr lang="it-IT" baseline="0" dirty="0" smtClean="0"/>
              <a:t> </a:t>
            </a:r>
            <a:r>
              <a:rPr lang="it-IT" baseline="0" dirty="0" err="1" smtClean="0"/>
              <a:t>ufficiali:quando</a:t>
            </a:r>
            <a:r>
              <a:rPr lang="it-IT" baseline="0" dirty="0" smtClean="0"/>
              <a:t> c’è la cooperazione del soggetto privato è </a:t>
            </a:r>
            <a:r>
              <a:rPr lang="it-IT" baseline="0" dirty="0" err="1" smtClean="0"/>
              <a:t>corruzione,in</a:t>
            </a:r>
            <a:r>
              <a:rPr lang="it-IT" baseline="0" dirty="0" smtClean="0"/>
              <a:t> altri casi c’è la cooptazione di un soggetto privato da parte del funzionario pubblico(concussione)che impone al privato un comportamento contrario al suo dovere d’</a:t>
            </a:r>
            <a:r>
              <a:rPr lang="it-IT" baseline="0" dirty="0" err="1" smtClean="0"/>
              <a:t>ufficio.nella</a:t>
            </a:r>
            <a:r>
              <a:rPr lang="it-IT" baseline="0" dirty="0" smtClean="0"/>
              <a:t> corruzione c’è accordo </a:t>
            </a:r>
            <a:r>
              <a:rPr lang="it-IT" baseline="0" dirty="0" err="1" smtClean="0"/>
              <a:t>frail</a:t>
            </a:r>
            <a:r>
              <a:rPr lang="it-IT" baseline="0" dirty="0" smtClean="0"/>
              <a:t> funzionario pubblico ed il </a:t>
            </a:r>
            <a:r>
              <a:rPr lang="it-IT" baseline="0" dirty="0" err="1" smtClean="0"/>
              <a:t>privato.nella</a:t>
            </a:r>
            <a:r>
              <a:rPr lang="it-IT" baseline="0" dirty="0" smtClean="0"/>
              <a:t> concussione il pubblico funzionario impone al privato le sue </a:t>
            </a:r>
            <a:r>
              <a:rPr lang="it-IT" baseline="0" dirty="0" err="1" smtClean="0"/>
              <a:t>condizioni.anche</a:t>
            </a:r>
            <a:r>
              <a:rPr lang="it-IT" baseline="0" dirty="0" smtClean="0"/>
              <a:t> se il suo servizio è dovuto(caso dogane Indiane)</a:t>
            </a:r>
          </a:p>
          <a:p>
            <a:pPr marL="0" marR="0" indent="0" algn="l" defTabSz="914400" rtl="0" eaLnBrk="1" fontAlgn="auto" latinLnBrk="0" hangingPunct="1">
              <a:lnSpc>
                <a:spcPct val="100000"/>
              </a:lnSpc>
              <a:spcBef>
                <a:spcPts val="0"/>
              </a:spcBef>
              <a:spcAft>
                <a:spcPts val="0"/>
              </a:spcAft>
              <a:buClrTx/>
              <a:buSzTx/>
              <a:buFontTx/>
              <a:buNone/>
              <a:tabLst/>
              <a:defRPr/>
            </a:pPr>
            <a:r>
              <a:rPr lang="it-IT" baseline="0" dirty="0" smtClean="0"/>
              <a:t>3% del </a:t>
            </a:r>
            <a:r>
              <a:rPr lang="it-IT" baseline="0" dirty="0" err="1" smtClean="0"/>
              <a:t>Pil</a:t>
            </a:r>
            <a:r>
              <a:rPr lang="it-IT" baseline="0" dirty="0" smtClean="0"/>
              <a:t> mondiale equivale a 1800 miliardi di dollari</a:t>
            </a:r>
            <a:endParaRPr lang="it-IT" dirty="0" smtClean="0"/>
          </a:p>
          <a:p>
            <a:r>
              <a:rPr lang="it-IT" baseline="0" dirty="0" smtClean="0"/>
              <a:t>il doppio di quanto si dovrebbe spendere per i programmi di aiuto ai paesi in via di sviluppo</a:t>
            </a:r>
          </a:p>
          <a:p>
            <a:r>
              <a:rPr lang="it-IT" baseline="0" dirty="0" smtClean="0"/>
              <a:t>Valutazione </a:t>
            </a:r>
            <a:r>
              <a:rPr lang="it-IT" baseline="0" dirty="0" err="1" smtClean="0"/>
              <a:t>Italia:estrapolazione</a:t>
            </a:r>
            <a:r>
              <a:rPr lang="it-IT" baseline="0" dirty="0" smtClean="0"/>
              <a:t> dati </a:t>
            </a:r>
            <a:r>
              <a:rPr lang="it-IT" baseline="0" dirty="0" err="1" smtClean="0"/>
              <a:t>WB.Comunità</a:t>
            </a:r>
            <a:r>
              <a:rPr lang="it-IT" baseline="0" dirty="0" smtClean="0"/>
              <a:t> europea stima 1% corruzione.</a:t>
            </a:r>
          </a:p>
          <a:p>
            <a:r>
              <a:rPr lang="it-IT" baseline="0" dirty="0" smtClean="0"/>
              <a:t>Danni </a:t>
            </a:r>
            <a:r>
              <a:rPr lang="it-IT" baseline="0" dirty="0" err="1" smtClean="0"/>
              <a:t>indiretti:fornitori</a:t>
            </a:r>
            <a:r>
              <a:rPr lang="it-IT" baseline="0" dirty="0" smtClean="0"/>
              <a:t> che non fanno offerta in ambienti </a:t>
            </a:r>
            <a:r>
              <a:rPr lang="it-IT" baseline="0" dirty="0" err="1" smtClean="0"/>
              <a:t>collusi.Caso</a:t>
            </a:r>
            <a:r>
              <a:rPr lang="it-IT" baseline="0" dirty="0" smtClean="0"/>
              <a:t> Milano</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a:t>
            </a:fld>
            <a:endParaRPr lang="it-IT"/>
          </a:p>
        </p:txBody>
      </p:sp>
    </p:spTree>
    <p:extLst>
      <p:ext uri="{BB962C8B-B14F-4D97-AF65-F5344CB8AC3E}">
        <p14:creationId xmlns:p14="http://schemas.microsoft.com/office/powerpoint/2010/main" val="41730059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22</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Corruzione-correlazione </a:t>
            </a:r>
            <a:r>
              <a:rPr lang="it-IT" dirty="0" err="1" smtClean="0"/>
              <a:t>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23</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24</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25</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26</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27</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28</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smtClean="0"/>
              <a:t>)</a:t>
            </a:r>
            <a:endParaRPr lang="it-IT"/>
          </a:p>
        </p:txBody>
      </p:sp>
      <p:sp>
        <p:nvSpPr>
          <p:cNvPr id="4" name="Segnaposto numero diapositiva 3"/>
          <p:cNvSpPr>
            <a:spLocks noGrp="1"/>
          </p:cNvSpPr>
          <p:nvPr>
            <p:ph type="sldNum" sz="quarter" idx="10"/>
          </p:nvPr>
        </p:nvSpPr>
        <p:spPr/>
        <p:txBody>
          <a:bodyPr/>
          <a:lstStyle/>
          <a:p>
            <a:fld id="{95660414-E516-4FD4-9642-A4ECC43C53A9}" type="slidenum">
              <a:rPr lang="it-IT" smtClean="0"/>
              <a:t>5</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6</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7</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8</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Corruzione-correlazione </a:t>
            </a:r>
            <a:r>
              <a:rPr lang="it-IT" dirty="0" err="1" smtClean="0"/>
              <a:t>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9</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10</a:t>
            </a:fld>
            <a:endParaRPr lang="it-IT"/>
          </a:p>
        </p:txBody>
      </p:sp>
    </p:spTree>
    <p:extLst>
      <p:ext uri="{BB962C8B-B14F-4D97-AF65-F5344CB8AC3E}">
        <p14:creationId xmlns:p14="http://schemas.microsoft.com/office/powerpoint/2010/main" val="3194915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Famiglia africana molto povera 3%stipendio</a:t>
            </a:r>
            <a:r>
              <a:rPr lang="it-IT" baseline="0" dirty="0" smtClean="0"/>
              <a:t> va a </a:t>
            </a:r>
            <a:r>
              <a:rPr lang="it-IT" baseline="0" dirty="0" err="1" smtClean="0"/>
              <a:t>mazzette:dottori,scuola,,vigili</a:t>
            </a:r>
            <a:r>
              <a:rPr lang="it-IT" baseline="0" dirty="0" smtClean="0"/>
              <a:t> </a:t>
            </a:r>
            <a:r>
              <a:rPr lang="it-IT" baseline="0" dirty="0" err="1" smtClean="0"/>
              <a:t>etc</a:t>
            </a:r>
            <a:r>
              <a:rPr lang="it-IT"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 Corruzione-</a:t>
            </a:r>
            <a:r>
              <a:rPr lang="it-IT" dirty="0" err="1" smtClean="0"/>
              <a:t>correlazioneincome</a:t>
            </a:r>
            <a:r>
              <a:rPr lang="it-IT" dirty="0" smtClean="0"/>
              <a:t> </a:t>
            </a:r>
            <a:r>
              <a:rPr lang="it-IT" dirty="0" err="1" smtClean="0"/>
              <a:t>corruption</a:t>
            </a:r>
            <a:r>
              <a:rPr lang="it-IT" dirty="0" smtClean="0"/>
              <a:t> </a:t>
            </a:r>
            <a:r>
              <a:rPr lang="it-IT" dirty="0" err="1" smtClean="0"/>
              <a:t>index,corruption</a:t>
            </a:r>
            <a:r>
              <a:rPr lang="it-IT" dirty="0" smtClean="0"/>
              <a:t> </a:t>
            </a:r>
            <a:r>
              <a:rPr lang="it-IT" dirty="0" err="1" smtClean="0"/>
              <a:t>infant</a:t>
            </a:r>
            <a:r>
              <a:rPr lang="it-IT" dirty="0" smtClean="0"/>
              <a:t> </a:t>
            </a:r>
            <a:r>
              <a:rPr lang="it-IT" dirty="0" err="1" smtClean="0"/>
              <a:t>mortality,calcolo</a:t>
            </a:r>
            <a:r>
              <a:rPr lang="it-IT" dirty="0" smtClean="0"/>
              <a:t> rischi(</a:t>
            </a:r>
            <a:r>
              <a:rPr lang="it-IT" dirty="0" err="1" smtClean="0"/>
              <a:t>PWHcoopers</a:t>
            </a:r>
            <a:r>
              <a:rPr lang="it-IT" dirty="0" smtClean="0"/>
              <a:t>)</a:t>
            </a:r>
          </a:p>
          <a:p>
            <a:endParaRPr lang="it-IT" dirty="0"/>
          </a:p>
        </p:txBody>
      </p:sp>
      <p:sp>
        <p:nvSpPr>
          <p:cNvPr id="4" name="Segnaposto numero diapositiva 3"/>
          <p:cNvSpPr>
            <a:spLocks noGrp="1"/>
          </p:cNvSpPr>
          <p:nvPr>
            <p:ph type="sldNum" sz="quarter" idx="10"/>
          </p:nvPr>
        </p:nvSpPr>
        <p:spPr/>
        <p:txBody>
          <a:bodyPr/>
          <a:lstStyle/>
          <a:p>
            <a:fld id="{95660414-E516-4FD4-9642-A4ECC43C53A9}" type="slidenum">
              <a:rPr lang="it-IT" smtClean="0"/>
              <a:t>11</a:t>
            </a:fld>
            <a:endParaRPr lang="it-IT"/>
          </a:p>
        </p:txBody>
      </p:sp>
    </p:spTree>
    <p:extLst>
      <p:ext uri="{BB962C8B-B14F-4D97-AF65-F5344CB8AC3E}">
        <p14:creationId xmlns:p14="http://schemas.microsoft.com/office/powerpoint/2010/main" val="3194915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Date Placeholder 29"/>
          <p:cNvSpPr>
            <a:spLocks noGrp="1"/>
          </p:cNvSpPr>
          <p:nvPr>
            <p:ph type="dt" sz="half" idx="10"/>
          </p:nvPr>
        </p:nvSpPr>
        <p:spPr/>
        <p:txBody>
          <a:bodyPr/>
          <a:lstStyle/>
          <a:p>
            <a:fld id="{5C80F18E-5F78-4157-90BA-A2690D955F12}" type="datetime1">
              <a:rPr lang="it-IT" smtClean="0"/>
              <a:t>07/05/2012</a:t>
            </a:fld>
            <a:endParaRPr lang="it-IT"/>
          </a:p>
        </p:txBody>
      </p:sp>
      <p:sp>
        <p:nvSpPr>
          <p:cNvPr id="19" name="Footer Placeholder 18"/>
          <p:cNvSpPr>
            <a:spLocks noGrp="1"/>
          </p:cNvSpPr>
          <p:nvPr>
            <p:ph type="ftr" sz="quarter" idx="11"/>
          </p:nvPr>
        </p:nvSpPr>
        <p:spPr/>
        <p:txBody>
          <a:bodyPr/>
          <a:lstStyle/>
          <a:p>
            <a:r>
              <a:rPr lang="it-IT" smtClean="0"/>
              <a:t>Goel Gioiosa Ionica</a:t>
            </a:r>
            <a:endParaRPr lang="it-IT"/>
          </a:p>
        </p:txBody>
      </p:sp>
      <p:sp>
        <p:nvSpPr>
          <p:cNvPr id="27" name="Slide Number Placeholder 26"/>
          <p:cNvSpPr>
            <a:spLocks noGrp="1"/>
          </p:cNvSpPr>
          <p:nvPr>
            <p:ph type="sldNum" sz="quarter" idx="12"/>
          </p:nvPr>
        </p:nvSpPr>
        <p:spPr/>
        <p:txBody>
          <a:bodyPr/>
          <a:lstStyle/>
          <a:p>
            <a:fld id="{F37E86F0-FE9E-4900-AA9B-BF4D4875EA64}"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AAFF972D-E64A-4117-9191-A37F8F389D41}" type="datetime1">
              <a:rPr lang="it-IT" smtClean="0"/>
              <a:t>07/05/2012</a:t>
            </a:fld>
            <a:endParaRPr lang="it-IT"/>
          </a:p>
        </p:txBody>
      </p:sp>
      <p:sp>
        <p:nvSpPr>
          <p:cNvPr id="5" name="Footer Placeholder 4"/>
          <p:cNvSpPr>
            <a:spLocks noGrp="1"/>
          </p:cNvSpPr>
          <p:nvPr>
            <p:ph type="ftr" sz="quarter" idx="11"/>
          </p:nvPr>
        </p:nvSpPr>
        <p:spPr/>
        <p:txBody>
          <a:bodyPr/>
          <a:lstStyle/>
          <a:p>
            <a:r>
              <a:rPr lang="it-IT" smtClean="0"/>
              <a:t>Goel Gioiosa Ionica</a:t>
            </a:r>
            <a:endParaRPr lang="it-IT"/>
          </a:p>
        </p:txBody>
      </p:sp>
      <p:sp>
        <p:nvSpPr>
          <p:cNvPr id="6" name="Slide Number Placeholder 5"/>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25436732-6F47-44BD-8063-F30306D3C148}" type="datetime1">
              <a:rPr lang="it-IT" smtClean="0"/>
              <a:t>07/05/2012</a:t>
            </a:fld>
            <a:endParaRPr lang="it-IT"/>
          </a:p>
        </p:txBody>
      </p:sp>
      <p:sp>
        <p:nvSpPr>
          <p:cNvPr id="5" name="Footer Placeholder 4"/>
          <p:cNvSpPr>
            <a:spLocks noGrp="1"/>
          </p:cNvSpPr>
          <p:nvPr>
            <p:ph type="ftr" sz="quarter" idx="11"/>
          </p:nvPr>
        </p:nvSpPr>
        <p:spPr/>
        <p:txBody>
          <a:bodyPr/>
          <a:lstStyle/>
          <a:p>
            <a:r>
              <a:rPr lang="it-IT" smtClean="0"/>
              <a:t>Goel Gioiosa Ionica</a:t>
            </a:r>
            <a:endParaRPr lang="it-IT"/>
          </a:p>
        </p:txBody>
      </p:sp>
      <p:sp>
        <p:nvSpPr>
          <p:cNvPr id="6" name="Slide Number Placeholder 5"/>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11A1EB1E-D121-4A4F-AC17-D53E653DD85D}" type="datetime1">
              <a:rPr lang="it-IT" smtClean="0"/>
              <a:t>07/05/2012</a:t>
            </a:fld>
            <a:endParaRPr lang="it-IT"/>
          </a:p>
        </p:txBody>
      </p:sp>
      <p:sp>
        <p:nvSpPr>
          <p:cNvPr id="5" name="Footer Placeholder 4"/>
          <p:cNvSpPr>
            <a:spLocks noGrp="1"/>
          </p:cNvSpPr>
          <p:nvPr>
            <p:ph type="ftr" sz="quarter" idx="11"/>
          </p:nvPr>
        </p:nvSpPr>
        <p:spPr/>
        <p:txBody>
          <a:bodyPr/>
          <a:lstStyle/>
          <a:p>
            <a:r>
              <a:rPr lang="it-IT" smtClean="0"/>
              <a:t>Goel Gioiosa Ionica</a:t>
            </a:r>
            <a:endParaRPr lang="it-IT"/>
          </a:p>
        </p:txBody>
      </p:sp>
      <p:sp>
        <p:nvSpPr>
          <p:cNvPr id="6" name="Slide Number Placeholder 5"/>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Date Placeholder 3"/>
          <p:cNvSpPr>
            <a:spLocks noGrp="1"/>
          </p:cNvSpPr>
          <p:nvPr>
            <p:ph type="dt" sz="half" idx="10"/>
          </p:nvPr>
        </p:nvSpPr>
        <p:spPr/>
        <p:txBody>
          <a:bodyPr/>
          <a:lstStyle/>
          <a:p>
            <a:fld id="{06B113C1-A982-403C-B914-8AF148923AA0}" type="datetime1">
              <a:rPr lang="it-IT" smtClean="0"/>
              <a:t>07/05/2012</a:t>
            </a:fld>
            <a:endParaRPr lang="it-IT"/>
          </a:p>
        </p:txBody>
      </p:sp>
      <p:sp>
        <p:nvSpPr>
          <p:cNvPr id="5" name="Footer Placeholder 4"/>
          <p:cNvSpPr>
            <a:spLocks noGrp="1"/>
          </p:cNvSpPr>
          <p:nvPr>
            <p:ph type="ftr" sz="quarter" idx="11"/>
          </p:nvPr>
        </p:nvSpPr>
        <p:spPr/>
        <p:txBody>
          <a:bodyPr/>
          <a:lstStyle/>
          <a:p>
            <a:r>
              <a:rPr lang="it-IT" smtClean="0"/>
              <a:t>Goel Gioiosa Ionica</a:t>
            </a:r>
            <a:endParaRPr lang="it-IT"/>
          </a:p>
        </p:txBody>
      </p:sp>
      <p:sp>
        <p:nvSpPr>
          <p:cNvPr id="6" name="Slide Number Placeholder 5"/>
          <p:cNvSpPr>
            <a:spLocks noGrp="1"/>
          </p:cNvSpPr>
          <p:nvPr>
            <p:ph type="sldNum" sz="quarter" idx="12"/>
          </p:nvPr>
        </p:nvSpPr>
        <p:spPr/>
        <p:txBody>
          <a:bodyPr/>
          <a:lstStyle/>
          <a:p>
            <a:fld id="{F37E86F0-FE9E-4900-AA9B-BF4D4875EA64}"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0285B51F-4DEA-43FB-9554-F2ED6C7547D8}" type="datetime1">
              <a:rPr lang="it-IT" smtClean="0"/>
              <a:t>07/05/2012</a:t>
            </a:fld>
            <a:endParaRPr lang="it-IT"/>
          </a:p>
        </p:txBody>
      </p:sp>
      <p:sp>
        <p:nvSpPr>
          <p:cNvPr id="6" name="Footer Placeholder 5"/>
          <p:cNvSpPr>
            <a:spLocks noGrp="1"/>
          </p:cNvSpPr>
          <p:nvPr>
            <p:ph type="ftr" sz="quarter" idx="11"/>
          </p:nvPr>
        </p:nvSpPr>
        <p:spPr/>
        <p:txBody>
          <a:bodyPr/>
          <a:lstStyle/>
          <a:p>
            <a:r>
              <a:rPr lang="it-IT" smtClean="0"/>
              <a:t>Goel Gioiosa Ionica</a:t>
            </a:r>
            <a:endParaRPr lang="it-IT"/>
          </a:p>
        </p:txBody>
      </p:sp>
      <p:sp>
        <p:nvSpPr>
          <p:cNvPr id="7" name="Slide Number Placeholder 6"/>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Date Placeholder 6"/>
          <p:cNvSpPr>
            <a:spLocks noGrp="1"/>
          </p:cNvSpPr>
          <p:nvPr>
            <p:ph type="dt" sz="half" idx="10"/>
          </p:nvPr>
        </p:nvSpPr>
        <p:spPr/>
        <p:txBody>
          <a:bodyPr/>
          <a:lstStyle/>
          <a:p>
            <a:fld id="{78385321-4C2E-4494-9B9B-EE2EC309F7D7}" type="datetime1">
              <a:rPr lang="it-IT" smtClean="0"/>
              <a:t>07/05/2012</a:t>
            </a:fld>
            <a:endParaRPr lang="it-IT"/>
          </a:p>
        </p:txBody>
      </p:sp>
      <p:sp>
        <p:nvSpPr>
          <p:cNvPr id="8" name="Footer Placeholder 7"/>
          <p:cNvSpPr>
            <a:spLocks noGrp="1"/>
          </p:cNvSpPr>
          <p:nvPr>
            <p:ph type="ftr" sz="quarter" idx="11"/>
          </p:nvPr>
        </p:nvSpPr>
        <p:spPr/>
        <p:txBody>
          <a:bodyPr/>
          <a:lstStyle/>
          <a:p>
            <a:r>
              <a:rPr lang="it-IT" smtClean="0"/>
              <a:t>Goel Gioiosa Ionica</a:t>
            </a:r>
            <a:endParaRPr lang="it-IT"/>
          </a:p>
        </p:txBody>
      </p:sp>
      <p:sp>
        <p:nvSpPr>
          <p:cNvPr id="9" name="Slide Number Placeholder 8"/>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Date Placeholder 2"/>
          <p:cNvSpPr>
            <a:spLocks noGrp="1"/>
          </p:cNvSpPr>
          <p:nvPr>
            <p:ph type="dt" sz="half" idx="10"/>
          </p:nvPr>
        </p:nvSpPr>
        <p:spPr/>
        <p:txBody>
          <a:bodyPr/>
          <a:lstStyle/>
          <a:p>
            <a:fld id="{037FF30E-3012-4AE7-9223-A3BF08BAFD36}" type="datetime1">
              <a:rPr lang="it-IT" smtClean="0"/>
              <a:t>07/05/2012</a:t>
            </a:fld>
            <a:endParaRPr lang="it-IT"/>
          </a:p>
        </p:txBody>
      </p:sp>
      <p:sp>
        <p:nvSpPr>
          <p:cNvPr id="4" name="Footer Placeholder 3"/>
          <p:cNvSpPr>
            <a:spLocks noGrp="1"/>
          </p:cNvSpPr>
          <p:nvPr>
            <p:ph type="ftr" sz="quarter" idx="11"/>
          </p:nvPr>
        </p:nvSpPr>
        <p:spPr/>
        <p:txBody>
          <a:bodyPr/>
          <a:lstStyle/>
          <a:p>
            <a:r>
              <a:rPr lang="it-IT" smtClean="0"/>
              <a:t>Goel Gioiosa Ionica</a:t>
            </a:r>
            <a:endParaRPr lang="it-IT"/>
          </a:p>
        </p:txBody>
      </p:sp>
      <p:sp>
        <p:nvSpPr>
          <p:cNvPr id="5" name="Slide Number Placeholder 4"/>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1528C-00BA-4EB2-941B-C0BDAB8DFA00}" type="datetime1">
              <a:rPr lang="it-IT" smtClean="0"/>
              <a:t>07/05/2012</a:t>
            </a:fld>
            <a:endParaRPr lang="it-IT"/>
          </a:p>
        </p:txBody>
      </p:sp>
      <p:sp>
        <p:nvSpPr>
          <p:cNvPr id="3" name="Footer Placeholder 2"/>
          <p:cNvSpPr>
            <a:spLocks noGrp="1"/>
          </p:cNvSpPr>
          <p:nvPr>
            <p:ph type="ftr" sz="quarter" idx="11"/>
          </p:nvPr>
        </p:nvSpPr>
        <p:spPr/>
        <p:txBody>
          <a:bodyPr/>
          <a:lstStyle/>
          <a:p>
            <a:r>
              <a:rPr lang="it-IT" smtClean="0"/>
              <a:t>Goel Gioiosa Ionica</a:t>
            </a:r>
            <a:endParaRPr lang="it-IT"/>
          </a:p>
        </p:txBody>
      </p:sp>
      <p:sp>
        <p:nvSpPr>
          <p:cNvPr id="4" name="Slide Number Placeholder 3"/>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78AD4B3C-B802-43B8-A015-3F50C7732B0F}" type="datetime1">
              <a:rPr lang="it-IT" smtClean="0"/>
              <a:t>07/05/2012</a:t>
            </a:fld>
            <a:endParaRPr lang="it-IT"/>
          </a:p>
        </p:txBody>
      </p:sp>
      <p:sp>
        <p:nvSpPr>
          <p:cNvPr id="6" name="Footer Placeholder 5"/>
          <p:cNvSpPr>
            <a:spLocks noGrp="1"/>
          </p:cNvSpPr>
          <p:nvPr>
            <p:ph type="ftr" sz="quarter" idx="11"/>
          </p:nvPr>
        </p:nvSpPr>
        <p:spPr/>
        <p:txBody>
          <a:bodyPr/>
          <a:lstStyle/>
          <a:p>
            <a:r>
              <a:rPr lang="it-IT" smtClean="0"/>
              <a:t>Goel Gioiosa Ionica</a:t>
            </a:r>
            <a:endParaRPr lang="it-IT"/>
          </a:p>
        </p:txBody>
      </p:sp>
      <p:sp>
        <p:nvSpPr>
          <p:cNvPr id="7" name="Slide Number Placeholder 6"/>
          <p:cNvSpPr>
            <a:spLocks noGrp="1"/>
          </p:cNvSpPr>
          <p:nvPr>
            <p:ph type="sldNum" sz="quarter" idx="12"/>
          </p:nvPr>
        </p:nvSpPr>
        <p:spPr/>
        <p:txBody>
          <a:bodyPr/>
          <a:lstStyle/>
          <a:p>
            <a:fld id="{F37E86F0-FE9E-4900-AA9B-BF4D4875EA64}"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Date Placeholder 4"/>
          <p:cNvSpPr>
            <a:spLocks noGrp="1"/>
          </p:cNvSpPr>
          <p:nvPr>
            <p:ph type="dt" sz="half" idx="10"/>
          </p:nvPr>
        </p:nvSpPr>
        <p:spPr/>
        <p:txBody>
          <a:bodyPr/>
          <a:lstStyle/>
          <a:p>
            <a:fld id="{2637D5BC-576F-4C0A-B2A3-F72F2D695820}" type="datetime1">
              <a:rPr lang="it-IT" smtClean="0"/>
              <a:t>07/05/2012</a:t>
            </a:fld>
            <a:endParaRPr lang="it-IT"/>
          </a:p>
        </p:txBody>
      </p:sp>
      <p:sp>
        <p:nvSpPr>
          <p:cNvPr id="6" name="Footer Placeholder 5"/>
          <p:cNvSpPr>
            <a:spLocks noGrp="1"/>
          </p:cNvSpPr>
          <p:nvPr>
            <p:ph type="ftr" sz="quarter" idx="11"/>
          </p:nvPr>
        </p:nvSpPr>
        <p:spPr/>
        <p:txBody>
          <a:bodyPr/>
          <a:lstStyle/>
          <a:p>
            <a:r>
              <a:rPr lang="it-IT" smtClean="0"/>
              <a:t>Goel Gioiosa Ionica</a:t>
            </a:r>
            <a:endParaRPr lang="it-IT"/>
          </a:p>
        </p:txBody>
      </p:sp>
      <p:sp>
        <p:nvSpPr>
          <p:cNvPr id="7" name="Slide Number Placeholder 6"/>
          <p:cNvSpPr>
            <a:spLocks noGrp="1"/>
          </p:cNvSpPr>
          <p:nvPr>
            <p:ph type="sldNum" sz="quarter" idx="12"/>
          </p:nvPr>
        </p:nvSpPr>
        <p:spPr>
          <a:xfrm>
            <a:off x="8077200" y="6356350"/>
            <a:ext cx="609600" cy="365125"/>
          </a:xfrm>
        </p:spPr>
        <p:txBody>
          <a:bodyPr/>
          <a:lstStyle/>
          <a:p>
            <a:fld id="{F37E86F0-FE9E-4900-AA9B-BF4D4875EA64}" type="slidenum">
              <a:rPr lang="it-IT" smtClean="0"/>
              <a:t>‹N›</a:t>
            </a:fld>
            <a:endParaRPr lang="it-I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7CB37A7-7DB2-4EDE-939C-B90DBD46BD27}" type="datetime1">
              <a:rPr lang="it-IT" smtClean="0"/>
              <a:t>07/05/2012</a:t>
            </a:fld>
            <a:endParaRPr lang="it-I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it-IT" smtClean="0"/>
              <a:t>Goel Gioiosa Ionica</a:t>
            </a:r>
            <a:endParaRPr lang="it-I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7E86F0-FE9E-4900-AA9B-BF4D4875EA64}" type="slidenum">
              <a:rPr lang="it-IT" smtClean="0"/>
              <a:t>‹N›</a:t>
            </a:fld>
            <a:endParaRPr lang="it-I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3" name="Sottotitolo 2"/>
          <p:cNvSpPr>
            <a:spLocks noGrp="1"/>
          </p:cNvSpPr>
          <p:nvPr>
            <p:ph type="subTitle" idx="1"/>
          </p:nvPr>
        </p:nvSpPr>
        <p:spPr>
          <a:xfrm>
            <a:off x="611560" y="1268760"/>
            <a:ext cx="7160840" cy="5184576"/>
          </a:xfrm>
          <a:ln>
            <a:solidFill>
              <a:schemeClr val="accent1"/>
            </a:solidFill>
          </a:ln>
        </p:spPr>
        <p:txBody>
          <a:bodyPr>
            <a:normAutofit fontScale="92500" lnSpcReduction="10000"/>
          </a:bodyPr>
          <a:lstStyle/>
          <a:p>
            <a:pPr algn="ctr"/>
            <a:r>
              <a:rPr lang="it-IT" dirty="0" smtClean="0"/>
              <a:t>Sommario</a:t>
            </a:r>
          </a:p>
          <a:p>
            <a:pPr algn="l"/>
            <a:r>
              <a:rPr lang="it-IT" dirty="0" smtClean="0"/>
              <a:t>  1-La corruzione </a:t>
            </a:r>
          </a:p>
          <a:p>
            <a:pPr algn="l"/>
            <a:r>
              <a:rPr lang="it-IT" dirty="0" smtClean="0"/>
              <a:t>2-Cause</a:t>
            </a:r>
            <a:endParaRPr lang="it-IT" dirty="0"/>
          </a:p>
          <a:p>
            <a:pPr algn="l"/>
            <a:r>
              <a:rPr lang="it-IT" dirty="0" smtClean="0"/>
              <a:t>3 –Effetti</a:t>
            </a:r>
          </a:p>
          <a:p>
            <a:pPr algn="l"/>
            <a:r>
              <a:rPr lang="it-IT" dirty="0" smtClean="0"/>
              <a:t>4- La dura realtà</a:t>
            </a:r>
          </a:p>
          <a:p>
            <a:pPr algn="l"/>
            <a:r>
              <a:rPr lang="it-IT" dirty="0"/>
              <a:t>5</a:t>
            </a:r>
            <a:r>
              <a:rPr lang="it-IT" dirty="0" smtClean="0"/>
              <a:t>-Transparency </a:t>
            </a:r>
            <a:r>
              <a:rPr lang="it-IT" dirty="0"/>
              <a:t>International</a:t>
            </a:r>
          </a:p>
          <a:p>
            <a:pPr algn="l"/>
            <a:r>
              <a:rPr lang="it-IT" dirty="0"/>
              <a:t>6</a:t>
            </a:r>
            <a:r>
              <a:rPr lang="it-IT" dirty="0" smtClean="0"/>
              <a:t>-Contrasto</a:t>
            </a:r>
          </a:p>
          <a:p>
            <a:pPr algn="l"/>
            <a:r>
              <a:rPr lang="it-IT" dirty="0"/>
              <a:t>7</a:t>
            </a:r>
            <a:r>
              <a:rPr lang="it-IT" dirty="0" smtClean="0"/>
              <a:t>-Italia</a:t>
            </a:r>
          </a:p>
          <a:p>
            <a:pPr algn="l"/>
            <a:r>
              <a:rPr lang="it-IT" dirty="0"/>
              <a:t>8</a:t>
            </a:r>
            <a:r>
              <a:rPr lang="it-IT" dirty="0" smtClean="0"/>
              <a:t>- Scenario internazionale</a:t>
            </a:r>
          </a:p>
          <a:p>
            <a:pPr algn="l"/>
            <a:r>
              <a:rPr lang="it-IT" dirty="0"/>
              <a:t>9</a:t>
            </a:r>
            <a:r>
              <a:rPr lang="it-IT" dirty="0" smtClean="0"/>
              <a:t>-Etica</a:t>
            </a:r>
          </a:p>
          <a:p>
            <a:pPr algn="l"/>
            <a:r>
              <a:rPr lang="it-IT" dirty="0" smtClean="0"/>
              <a:t>10-il ragionamento etico</a:t>
            </a:r>
          </a:p>
          <a:p>
            <a:pPr algn="l"/>
            <a:r>
              <a:rPr lang="it-IT" dirty="0" smtClean="0"/>
              <a:t>11-Leadership etica</a:t>
            </a:r>
          </a:p>
          <a:p>
            <a:pPr algn="l"/>
            <a:endParaRPr lang="it-IT" dirty="0"/>
          </a:p>
        </p:txBody>
      </p:sp>
      <p:sp>
        <p:nvSpPr>
          <p:cNvPr id="4" name="Segnaposto piè di pagina 3"/>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a:t>
            </a:fld>
            <a:endParaRPr lang="it-IT"/>
          </a:p>
        </p:txBody>
      </p:sp>
    </p:spTree>
    <p:extLst>
      <p:ext uri="{BB962C8B-B14F-4D97-AF65-F5344CB8AC3E}">
        <p14:creationId xmlns:p14="http://schemas.microsoft.com/office/powerpoint/2010/main" val="17072782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fontScale="92500" lnSpcReduction="20000"/>
          </a:bodyPr>
          <a:lstStyle/>
          <a:p>
            <a:pPr algn="ctr"/>
            <a:r>
              <a:rPr lang="it-IT" dirty="0" smtClean="0"/>
              <a:t>TRANSPARENCY INTERNATIONAL </a:t>
            </a:r>
          </a:p>
          <a:p>
            <a:pPr algn="l">
              <a:defRPr/>
            </a:pPr>
            <a:r>
              <a:rPr lang="it-IT" dirty="0" err="1" smtClean="0"/>
              <a:t>Transparency</a:t>
            </a:r>
            <a:r>
              <a:rPr lang="it-IT" dirty="0" smtClean="0"/>
              <a:t> </a:t>
            </a:r>
            <a:r>
              <a:rPr lang="it-IT" dirty="0"/>
              <a:t>International(TI)</a:t>
            </a:r>
          </a:p>
          <a:p>
            <a:pPr algn="l">
              <a:defRPr/>
            </a:pPr>
            <a:r>
              <a:rPr lang="it-IT" dirty="0"/>
              <a:t>Missione:</a:t>
            </a:r>
          </a:p>
          <a:p>
            <a:pPr algn="l">
              <a:defRPr/>
            </a:pPr>
            <a:r>
              <a:rPr lang="it-IT" dirty="0"/>
              <a:t>Lavoriamo per un mondo libero dalla corruzione con la diffusione della cultura etica</a:t>
            </a:r>
          </a:p>
          <a:p>
            <a:pPr algn="l">
              <a:defRPr/>
            </a:pPr>
            <a:r>
              <a:rPr lang="it-IT" dirty="0"/>
              <a:t>Visione:</a:t>
            </a:r>
          </a:p>
          <a:p>
            <a:pPr algn="l">
              <a:defRPr/>
            </a:pPr>
            <a:r>
              <a:rPr lang="it-IT" dirty="0"/>
              <a:t>Un mondo libero dalla corruzione</a:t>
            </a:r>
          </a:p>
          <a:p>
            <a:pPr algn="l">
              <a:defRPr/>
            </a:pPr>
            <a:r>
              <a:rPr lang="it-IT" dirty="0"/>
              <a:t>Ti dal 1994:</a:t>
            </a:r>
          </a:p>
          <a:p>
            <a:pPr algn="l">
              <a:defRPr/>
            </a:pPr>
            <a:r>
              <a:rPr lang="it-IT" dirty="0"/>
              <a:t>Ha posto la corruzione al centro dell’attenzione internazionale</a:t>
            </a:r>
          </a:p>
          <a:p>
            <a:pPr algn="l">
              <a:defRPr/>
            </a:pPr>
            <a:r>
              <a:rPr lang="it-IT" dirty="0"/>
              <a:t>Formazione di 100 capitoli nazionali</a:t>
            </a:r>
          </a:p>
          <a:p>
            <a:pPr algn="l">
              <a:defRPr/>
            </a:pPr>
            <a:r>
              <a:rPr lang="it-IT" dirty="0"/>
              <a:t>Costruito coalizioni ed alleanze per realizzare il cambiamento culturale</a:t>
            </a:r>
          </a:p>
          <a:p>
            <a:pPr algn="l">
              <a:defRPr/>
            </a:pPr>
            <a:r>
              <a:rPr lang="it-IT" dirty="0"/>
              <a:t> Generato ricchezza di </a:t>
            </a:r>
            <a:r>
              <a:rPr lang="it-IT" dirty="0" err="1"/>
              <a:t>informazioni,risorse,prodotti,mezzi</a:t>
            </a:r>
            <a:r>
              <a:rPr lang="it-IT" dirty="0"/>
              <a:t> </a:t>
            </a:r>
          </a:p>
          <a:p>
            <a:pPr algn="ct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10</a:t>
            </a:fld>
            <a:endParaRPr lang="it-IT"/>
          </a:p>
        </p:txBody>
      </p:sp>
    </p:spTree>
    <p:extLst>
      <p:ext uri="{BB962C8B-B14F-4D97-AF65-F5344CB8AC3E}">
        <p14:creationId xmlns:p14="http://schemas.microsoft.com/office/powerpoint/2010/main" val="15566682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9552" y="404664"/>
            <a:ext cx="7851648" cy="1008112"/>
          </a:xfrm>
        </p:spPr>
        <p:txBody>
          <a:bodyPr>
            <a:normAutofit/>
          </a:bodyPr>
          <a:lstStyle/>
          <a:p>
            <a:pPr algn="ctr"/>
            <a:r>
              <a:rPr lang="it-IT" sz="4400" dirty="0" err="1" smtClean="0"/>
              <a:t>Lacorruzione</a:t>
            </a:r>
            <a:r>
              <a:rPr lang="it-IT" sz="4400" dirty="0" smtClean="0"/>
              <a:t>: Cause ed effetti</a:t>
            </a:r>
            <a:endParaRPr lang="it-IT" sz="4400" dirty="0"/>
          </a:p>
        </p:txBody>
      </p:sp>
      <p:sp>
        <p:nvSpPr>
          <p:cNvPr id="5" name="Sottotitolo 4"/>
          <p:cNvSpPr>
            <a:spLocks noGrp="1"/>
          </p:cNvSpPr>
          <p:nvPr>
            <p:ph type="subTitle" idx="1"/>
          </p:nvPr>
        </p:nvSpPr>
        <p:spPr>
          <a:xfrm>
            <a:off x="611560" y="1916832"/>
            <a:ext cx="7848872" cy="4824536"/>
          </a:xfrm>
        </p:spPr>
        <p:txBody>
          <a:bodyPr>
            <a:noAutofit/>
          </a:bodyPr>
          <a:lstStyle/>
          <a:p>
            <a:pPr algn="ctr"/>
            <a:r>
              <a:rPr lang="it-IT" sz="3200" dirty="0" err="1" smtClean="0">
                <a:latin typeface="Times New Roman"/>
                <a:ea typeface="ＭＳ Ｐゴシック" pitchFamily="34" charset="-128"/>
              </a:rPr>
              <a:t>Transparency</a:t>
            </a:r>
            <a:r>
              <a:rPr lang="it-IT" sz="3200" dirty="0" smtClean="0">
                <a:latin typeface="Times New Roman"/>
                <a:ea typeface="ＭＳ Ｐゴシック" pitchFamily="34" charset="-128"/>
              </a:rPr>
              <a:t> International Italia</a:t>
            </a:r>
            <a:endParaRPr lang="it-IT" sz="3200" dirty="0">
              <a:latin typeface="Times New Roman"/>
              <a:ea typeface="ＭＳ Ｐゴシック" pitchFamily="34" charset="-128"/>
            </a:endParaRPr>
          </a:p>
          <a:p>
            <a:pPr algn="just"/>
            <a:r>
              <a:rPr lang="it-IT" sz="1400" dirty="0" err="1" smtClean="0">
                <a:ea typeface="ＭＳ Ｐゴシック" pitchFamily="34" charset="-128"/>
              </a:rPr>
              <a:t>Transparency</a:t>
            </a:r>
            <a:r>
              <a:rPr lang="it-IT" sz="1400" dirty="0" smtClean="0">
                <a:ea typeface="ＭＳ Ｐゴシック" pitchFamily="34" charset="-128"/>
              </a:rPr>
              <a:t> </a:t>
            </a:r>
            <a:r>
              <a:rPr lang="it-IT" sz="1400" dirty="0">
                <a:ea typeface="ＭＳ Ｐゴシック" pitchFamily="34" charset="-128"/>
              </a:rPr>
              <a:t>International Italia è il Capitolo Nazionale di TI per l</a:t>
            </a:r>
            <a:r>
              <a:rPr lang="ja-JP" altLang="it-IT" sz="1400" dirty="0">
                <a:ea typeface="ＭＳ Ｐゴシック" pitchFamily="34" charset="-128"/>
              </a:rPr>
              <a:t>’</a:t>
            </a:r>
            <a:r>
              <a:rPr lang="it-IT" altLang="ja-JP" sz="1400" dirty="0">
                <a:ea typeface="ＭＳ Ｐゴシック" pitchFamily="34" charset="-128"/>
              </a:rPr>
              <a:t>Italia, fondato nel 1996 a Milano</a:t>
            </a:r>
            <a:endParaRPr lang="it-IT" sz="1400" dirty="0">
              <a:ea typeface="ＭＳ Ｐゴシック" pitchFamily="34" charset="-128"/>
            </a:endParaRPr>
          </a:p>
          <a:p>
            <a:pPr algn="just"/>
            <a:r>
              <a:rPr lang="it-IT" sz="1400" dirty="0">
                <a:ea typeface="ＭＳ Ｐゴシック" pitchFamily="34" charset="-128"/>
              </a:rPr>
              <a:t>Come partecipiamo: la nostra </a:t>
            </a:r>
            <a:r>
              <a:rPr lang="it-IT" sz="1400" dirty="0" err="1">
                <a:ea typeface="ＭＳ Ｐゴシック" pitchFamily="34" charset="-128"/>
              </a:rPr>
              <a:t>mission</a:t>
            </a:r>
            <a:endParaRPr lang="it-IT" sz="1400" dirty="0">
              <a:ea typeface="ＭＳ Ｐゴシック" pitchFamily="34" charset="-128"/>
            </a:endParaRPr>
          </a:p>
          <a:p>
            <a:pPr algn="just"/>
            <a:r>
              <a:rPr lang="it-IT" sz="1400" dirty="0">
                <a:ea typeface="ＭＳ Ｐゴシック" pitchFamily="34" charset="-128"/>
              </a:rPr>
              <a:t>Combattere la corruzione in tutte le sue forme, rendendo consapevoli e mobilitando i cittadini e le forze vive della società;</a:t>
            </a:r>
          </a:p>
          <a:p>
            <a:pPr algn="just"/>
            <a:r>
              <a:rPr lang="it-IT" sz="1400" dirty="0">
                <a:ea typeface="ＭＳ Ｐゴシック" pitchFamily="34" charset="-128"/>
              </a:rPr>
              <a:t>Analizzare e studiare i fenomeni di corruzione, le loro cause e i loro effetti, al fine di elaborare risoluzioni e strumenti che ne possano eliminare o ridurre l</a:t>
            </a:r>
            <a:r>
              <a:rPr lang="ja-JP" altLang="it-IT" sz="1400" dirty="0">
                <a:ea typeface="ＭＳ Ｐゴシック" pitchFamily="34" charset="-128"/>
              </a:rPr>
              <a:t>’</a:t>
            </a:r>
            <a:r>
              <a:rPr lang="it-IT" altLang="ja-JP" sz="1400" dirty="0">
                <a:ea typeface="ＭＳ Ｐゴシック" pitchFamily="34" charset="-128"/>
              </a:rPr>
              <a:t>incidenza;</a:t>
            </a:r>
          </a:p>
          <a:p>
            <a:pPr algn="just"/>
            <a:r>
              <a:rPr lang="it-IT" sz="1400" dirty="0">
                <a:ea typeface="ＭＳ Ｐゴシック" pitchFamily="34" charset="-128"/>
              </a:rPr>
              <a:t>Sensibilizzare l</a:t>
            </a:r>
            <a:r>
              <a:rPr lang="ja-JP" altLang="it-IT" sz="1400" dirty="0">
                <a:ea typeface="ＭＳ Ｐゴシック" pitchFamily="34" charset="-128"/>
              </a:rPr>
              <a:t>’</a:t>
            </a:r>
            <a:r>
              <a:rPr lang="it-IT" altLang="ja-JP" sz="1400" dirty="0">
                <a:ea typeface="ＭＳ Ｐゴシック" pitchFamily="34" charset="-128"/>
              </a:rPr>
              <a:t>opinione pubblica sul tema della lotta alla corruzione per mezzo di incontri, di riflessioni, di dibattiti e di ogni altra forma di comunicazione e di espressione consentita dalla legge;</a:t>
            </a:r>
          </a:p>
          <a:p>
            <a:pPr algn="just"/>
            <a:r>
              <a:rPr lang="it-IT" sz="1400" dirty="0">
                <a:ea typeface="ＭＳ Ｐゴシック" pitchFamily="34" charset="-128"/>
              </a:rPr>
              <a:t>Promuovere nelle scuole e negli istituti universitari la sensibilizzazione alle tematiche proposte </a:t>
            </a:r>
            <a:r>
              <a:rPr lang="it-IT" sz="1400" dirty="0" err="1">
                <a:ea typeface="ＭＳ Ｐゴシック" pitchFamily="34" charset="-128"/>
              </a:rPr>
              <a:t>dall</a:t>
            </a:r>
            <a:r>
              <a:rPr lang="ja-JP" altLang="it-IT" sz="1400" dirty="0">
                <a:ea typeface="ＭＳ Ｐゴシック" pitchFamily="34" charset="-128"/>
              </a:rPr>
              <a:t>’</a:t>
            </a:r>
            <a:r>
              <a:rPr lang="it-IT" altLang="ja-JP" sz="1400" dirty="0">
                <a:ea typeface="ＭＳ Ｐゴシック" pitchFamily="34" charset="-128"/>
              </a:rPr>
              <a:t>associazione prioritariamente mediante la formazione e l</a:t>
            </a:r>
            <a:r>
              <a:rPr lang="ja-JP" altLang="it-IT" sz="1400" dirty="0">
                <a:ea typeface="ＭＳ Ｐゴシック" pitchFamily="34" charset="-128"/>
              </a:rPr>
              <a:t>’</a:t>
            </a:r>
            <a:r>
              <a:rPr lang="it-IT" altLang="ja-JP" sz="1400" dirty="0">
                <a:ea typeface="ＭＳ Ｐゴシック" pitchFamily="34" charset="-128"/>
              </a:rPr>
              <a:t>aggiornamento del personale della scuola, in modo tale che esso possa trasmettere con competenza ai giovani i valori di una società senza corruzione;</a:t>
            </a:r>
          </a:p>
          <a:p>
            <a:pPr algn="just"/>
            <a:r>
              <a:rPr lang="it-IT" sz="1400" dirty="0">
                <a:ea typeface="ＭＳ Ｐゴシック" pitchFamily="34" charset="-128"/>
              </a:rPr>
              <a:t>Promuovere l</a:t>
            </a:r>
            <a:r>
              <a:rPr lang="ja-JP" altLang="it-IT" sz="1400" dirty="0">
                <a:ea typeface="ＭＳ Ｐゴシック" pitchFamily="34" charset="-128"/>
              </a:rPr>
              <a:t>’</a:t>
            </a:r>
            <a:r>
              <a:rPr lang="it-IT" altLang="ja-JP" sz="1400" dirty="0">
                <a:ea typeface="ＭＳ Ｐゴシック" pitchFamily="34" charset="-128"/>
              </a:rPr>
              <a:t>approvazione a livello nazionale di quegli strumenti giuridici ed economici che siano internazionalmente riconosciuti come efficaci;</a:t>
            </a:r>
          </a:p>
          <a:p>
            <a:pPr algn="just"/>
            <a:r>
              <a:rPr lang="it-IT" sz="1400" dirty="0">
                <a:ea typeface="ＭＳ Ｐゴシック" pitchFamily="34" charset="-128"/>
              </a:rPr>
              <a:t>Combattere la corruzione nelle relazioni pubbliche e private; </a:t>
            </a:r>
          </a:p>
          <a:p>
            <a:pPr algn="just"/>
            <a:r>
              <a:rPr lang="it-IT" sz="1400" dirty="0">
                <a:ea typeface="ＭＳ Ｐゴシック" pitchFamily="34" charset="-128"/>
              </a:rPr>
              <a:t>Incoraggiare gli operatori economici pubblici e privati a formulare e ad applicare principi etici condivisi</a:t>
            </a:r>
            <a:r>
              <a:rPr lang="it-IT" sz="1400" dirty="0" smtClean="0">
                <a:ea typeface="ＭＳ Ｐゴシック" pitchFamily="34" charset="-128"/>
              </a:rPr>
              <a:t>.</a:t>
            </a:r>
            <a:endParaRPr lang="it-IT" sz="1400" dirty="0">
              <a:ea typeface="ＭＳ Ｐゴシック" pitchFamily="34" charset="-128"/>
            </a:endParaRP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4" name="Segnaposto numero diapositiva 3"/>
          <p:cNvSpPr>
            <a:spLocks noGrp="1"/>
          </p:cNvSpPr>
          <p:nvPr>
            <p:ph type="sldNum" sz="quarter" idx="12"/>
          </p:nvPr>
        </p:nvSpPr>
        <p:spPr/>
        <p:txBody>
          <a:bodyPr/>
          <a:lstStyle/>
          <a:p>
            <a:fld id="{F37E86F0-FE9E-4900-AA9B-BF4D4875EA64}" type="slidenum">
              <a:rPr lang="it-IT" smtClean="0"/>
              <a:t>11</a:t>
            </a:fld>
            <a:endParaRPr lang="it-IT"/>
          </a:p>
        </p:txBody>
      </p:sp>
    </p:spTree>
    <p:extLst>
      <p:ext uri="{BB962C8B-B14F-4D97-AF65-F5344CB8AC3E}">
        <p14:creationId xmlns:p14="http://schemas.microsoft.com/office/powerpoint/2010/main" val="32282734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467544" y="1340768"/>
            <a:ext cx="7854696" cy="5112568"/>
          </a:xfrm>
        </p:spPr>
        <p:txBody>
          <a:bodyPr>
            <a:normAutofit/>
          </a:bodyPr>
          <a:lstStyle/>
          <a:p>
            <a:pPr algn="ctr">
              <a:lnSpc>
                <a:spcPct val="115000"/>
              </a:lnSpc>
              <a:spcAft>
                <a:spcPts val="1000"/>
              </a:spcAft>
            </a:pPr>
            <a:r>
              <a:rPr lang="it-IT" sz="2800" dirty="0" err="1" smtClean="0">
                <a:latin typeface="Calibri"/>
                <a:ea typeface="Calibri"/>
                <a:cs typeface="Times New Roman"/>
              </a:rPr>
              <a:t>Eurobarometer</a:t>
            </a:r>
            <a:r>
              <a:rPr lang="it-IT" sz="2800" dirty="0" smtClean="0">
                <a:latin typeface="Calibri"/>
                <a:ea typeface="Calibri"/>
                <a:cs typeface="Times New Roman"/>
              </a:rPr>
              <a:t> 2012</a:t>
            </a:r>
          </a:p>
          <a:p>
            <a:pPr algn="l">
              <a:lnSpc>
                <a:spcPct val="115000"/>
              </a:lnSpc>
              <a:spcAft>
                <a:spcPts val="1000"/>
              </a:spcAft>
            </a:pPr>
            <a:r>
              <a:rPr lang="it-IT" sz="2800" dirty="0" smtClean="0">
                <a:latin typeface="Calibri"/>
                <a:ea typeface="Calibri"/>
                <a:cs typeface="Times New Roman"/>
              </a:rPr>
              <a:t>Corruzione </a:t>
            </a:r>
            <a:r>
              <a:rPr lang="it-IT" sz="2800" dirty="0" err="1">
                <a:latin typeface="Calibri"/>
                <a:ea typeface="Calibri"/>
                <a:cs typeface="Times New Roman"/>
              </a:rPr>
              <a:t>sommersa.Cifra</a:t>
            </a:r>
            <a:r>
              <a:rPr lang="it-IT" sz="2800" dirty="0">
                <a:latin typeface="Calibri"/>
                <a:ea typeface="Calibri"/>
                <a:cs typeface="Times New Roman"/>
              </a:rPr>
              <a:t> oscura.</a:t>
            </a:r>
          </a:p>
          <a:p>
            <a:pPr algn="l">
              <a:lnSpc>
                <a:spcPct val="115000"/>
              </a:lnSpc>
              <a:spcAft>
                <a:spcPts val="1000"/>
              </a:spcAft>
            </a:pPr>
            <a:r>
              <a:rPr lang="it-IT" sz="2800" dirty="0">
                <a:latin typeface="Calibri"/>
                <a:ea typeface="Calibri"/>
                <a:cs typeface="Times New Roman"/>
              </a:rPr>
              <a:t>CPI funzionari basso </a:t>
            </a:r>
            <a:r>
              <a:rPr lang="it-IT" sz="2800" dirty="0" err="1" smtClean="0">
                <a:latin typeface="Calibri"/>
                <a:ea typeface="Calibri"/>
                <a:cs typeface="Times New Roman"/>
              </a:rPr>
              <a:t>livello.Pesci</a:t>
            </a:r>
            <a:r>
              <a:rPr lang="it-IT" sz="2800" dirty="0" smtClean="0">
                <a:latin typeface="Calibri"/>
                <a:ea typeface="Calibri"/>
                <a:cs typeface="Times New Roman"/>
              </a:rPr>
              <a:t> </a:t>
            </a:r>
            <a:r>
              <a:rPr lang="it-IT" sz="2800" dirty="0">
                <a:latin typeface="Calibri"/>
                <a:ea typeface="Calibri"/>
                <a:cs typeface="Times New Roman"/>
              </a:rPr>
              <a:t>piccoli</a:t>
            </a:r>
            <a:r>
              <a:rPr lang="it-IT" sz="2800" dirty="0" smtClean="0">
                <a:latin typeface="Calibri"/>
                <a:ea typeface="Calibri"/>
                <a:cs typeface="Times New Roman"/>
              </a:rPr>
              <a:t>.</a:t>
            </a:r>
          </a:p>
          <a:p>
            <a:pPr algn="l">
              <a:lnSpc>
                <a:spcPct val="115000"/>
              </a:lnSpc>
              <a:spcAft>
                <a:spcPts val="1000"/>
              </a:spcAft>
            </a:pPr>
            <a:r>
              <a:rPr lang="it-IT" sz="2800" dirty="0" smtClean="0">
                <a:latin typeface="Calibri"/>
                <a:ea typeface="Calibri"/>
                <a:cs typeface="Times New Roman"/>
              </a:rPr>
              <a:t>In </a:t>
            </a:r>
            <a:r>
              <a:rPr lang="it-IT" sz="2800" dirty="0">
                <a:latin typeface="Calibri"/>
                <a:ea typeface="Calibri"/>
                <a:cs typeface="Times New Roman"/>
              </a:rPr>
              <a:t>crescita parte sommersa</a:t>
            </a:r>
          </a:p>
          <a:p>
            <a:pPr algn="l">
              <a:lnSpc>
                <a:spcPct val="115000"/>
              </a:lnSpc>
              <a:spcAft>
                <a:spcPts val="1000"/>
              </a:spcAft>
            </a:pPr>
            <a:r>
              <a:rPr lang="it-IT" sz="2800" dirty="0">
                <a:latin typeface="Calibri"/>
                <a:ea typeface="Calibri"/>
                <a:cs typeface="Times New Roman"/>
              </a:rPr>
              <a:t>Grandi appalti </a:t>
            </a:r>
            <a:r>
              <a:rPr lang="it-IT" sz="2800" dirty="0" smtClean="0">
                <a:latin typeface="Calibri"/>
                <a:ea typeface="Calibri"/>
                <a:cs typeface="Times New Roman"/>
              </a:rPr>
              <a:t>-pesci </a:t>
            </a:r>
            <a:r>
              <a:rPr lang="it-IT" sz="2800" dirty="0">
                <a:latin typeface="Calibri"/>
                <a:ea typeface="Calibri"/>
                <a:cs typeface="Times New Roman"/>
              </a:rPr>
              <a:t>grossi della </a:t>
            </a:r>
            <a:r>
              <a:rPr lang="it-IT" sz="2800" dirty="0" err="1">
                <a:latin typeface="Calibri"/>
                <a:ea typeface="Calibri"/>
                <a:cs typeface="Times New Roman"/>
              </a:rPr>
              <a:t>politica.Numero</a:t>
            </a:r>
            <a:r>
              <a:rPr lang="it-IT" sz="2800" dirty="0">
                <a:latin typeface="Calibri"/>
                <a:ea typeface="Calibri"/>
                <a:cs typeface="Times New Roman"/>
              </a:rPr>
              <a:t> di reati costante </a:t>
            </a:r>
            <a:r>
              <a:rPr lang="it-IT" sz="2800" dirty="0" smtClean="0">
                <a:latin typeface="Calibri"/>
                <a:ea typeface="Calibri"/>
                <a:cs typeface="Times New Roman"/>
              </a:rPr>
              <a:t>rilevato da </a:t>
            </a:r>
            <a:r>
              <a:rPr lang="it-IT" sz="2800" dirty="0">
                <a:latin typeface="Calibri"/>
                <a:ea typeface="Calibri"/>
                <a:cs typeface="Times New Roman"/>
              </a:rPr>
              <a:t>statistiche giudiziarie(punta iceberg)</a:t>
            </a:r>
            <a:endParaRPr lang="it-IT" sz="2800" dirty="0">
              <a:effectLst/>
              <a:latin typeface="Calibri"/>
              <a:ea typeface="Calibri"/>
              <a:cs typeface="Times New Roman"/>
            </a:endParaRP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12</a:t>
            </a:fld>
            <a:endParaRPr lang="it-IT"/>
          </a:p>
        </p:txBody>
      </p:sp>
    </p:spTree>
    <p:extLst>
      <p:ext uri="{BB962C8B-B14F-4D97-AF65-F5344CB8AC3E}">
        <p14:creationId xmlns:p14="http://schemas.microsoft.com/office/powerpoint/2010/main" val="35483934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9552" y="1412776"/>
            <a:ext cx="7854696" cy="5112568"/>
          </a:xfrm>
        </p:spPr>
        <p:txBody>
          <a:bodyPr/>
          <a:lstStyle/>
          <a:p>
            <a:pPr algn="ctr"/>
            <a:r>
              <a:rPr lang="it-IT" dirty="0" smtClean="0"/>
              <a:t>TRANSPARENCY INTERNATIONAL ITALIA</a:t>
            </a:r>
          </a:p>
          <a:p>
            <a:pPr algn="ctr"/>
            <a:r>
              <a:rPr lang="it-IT" dirty="0" smtClean="0"/>
              <a:t>-Si può gestire ciò che si può misurare(</a:t>
            </a:r>
            <a:r>
              <a:rPr lang="it-IT" dirty="0" err="1" smtClean="0"/>
              <a:t>you</a:t>
            </a:r>
            <a:r>
              <a:rPr lang="it-IT" dirty="0" smtClean="0"/>
              <a:t> can </a:t>
            </a:r>
            <a:r>
              <a:rPr lang="it-IT" dirty="0" err="1" smtClean="0"/>
              <a:t>manage</a:t>
            </a:r>
            <a:r>
              <a:rPr lang="it-IT" dirty="0" smtClean="0"/>
              <a:t> </a:t>
            </a:r>
            <a:r>
              <a:rPr lang="it-IT" dirty="0" err="1" smtClean="0"/>
              <a:t>only</a:t>
            </a:r>
            <a:r>
              <a:rPr lang="it-IT" dirty="0" smtClean="0"/>
              <a:t> </a:t>
            </a:r>
            <a:r>
              <a:rPr lang="it-IT" dirty="0" err="1" smtClean="0"/>
              <a:t>what</a:t>
            </a:r>
            <a:r>
              <a:rPr lang="it-IT" dirty="0" smtClean="0"/>
              <a:t> </a:t>
            </a:r>
            <a:r>
              <a:rPr lang="it-IT" dirty="0" err="1" smtClean="0"/>
              <a:t>you</a:t>
            </a:r>
            <a:r>
              <a:rPr lang="it-IT" dirty="0" smtClean="0"/>
              <a:t> can </a:t>
            </a:r>
            <a:r>
              <a:rPr lang="it-IT" dirty="0" err="1" smtClean="0"/>
              <a:t>measure</a:t>
            </a:r>
            <a:r>
              <a:rPr lang="it-IT" dirty="0" smtClean="0"/>
              <a:t>).</a:t>
            </a:r>
          </a:p>
          <a:p>
            <a:pPr algn="l"/>
            <a:r>
              <a:rPr lang="it-IT" dirty="0" smtClean="0"/>
              <a:t>Gli indici TI:</a:t>
            </a:r>
          </a:p>
          <a:p>
            <a:pPr algn="l"/>
            <a:r>
              <a:rPr lang="it-IT" u="sng" dirty="0" smtClean="0"/>
              <a:t>CPI </a:t>
            </a:r>
            <a:r>
              <a:rPr lang="it-IT" dirty="0" smtClean="0"/>
              <a:t>indice percezione della corruzione</a:t>
            </a:r>
          </a:p>
          <a:p>
            <a:pPr algn="l"/>
            <a:r>
              <a:rPr lang="it-IT" u="sng" dirty="0" smtClean="0"/>
              <a:t>BPI</a:t>
            </a:r>
            <a:r>
              <a:rPr lang="it-IT" dirty="0" smtClean="0"/>
              <a:t> indice </a:t>
            </a:r>
            <a:r>
              <a:rPr lang="it-IT" dirty="0" err="1" smtClean="0"/>
              <a:t>dicorruzione</a:t>
            </a:r>
            <a:r>
              <a:rPr lang="it-IT" dirty="0" smtClean="0"/>
              <a:t> nelle transazioni internazionali</a:t>
            </a:r>
          </a:p>
          <a:p>
            <a:pPr algn="l"/>
            <a:r>
              <a:rPr lang="it-IT" u="sng" dirty="0" smtClean="0"/>
              <a:t>GCR</a:t>
            </a:r>
            <a:r>
              <a:rPr lang="it-IT" dirty="0" smtClean="0"/>
              <a:t> global </a:t>
            </a:r>
            <a:r>
              <a:rPr lang="it-IT" dirty="0" err="1" smtClean="0"/>
              <a:t>corruption</a:t>
            </a:r>
            <a:r>
              <a:rPr lang="it-IT" dirty="0" smtClean="0"/>
              <a:t> </a:t>
            </a:r>
            <a:r>
              <a:rPr lang="it-IT" dirty="0" err="1" smtClean="0"/>
              <a:t>report.Indica</a:t>
            </a:r>
            <a:r>
              <a:rPr lang="it-IT" dirty="0" smtClean="0"/>
              <a:t> la corruzione nei vari settori</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13</a:t>
            </a:fld>
            <a:endParaRPr lang="it-IT"/>
          </a:p>
        </p:txBody>
      </p:sp>
    </p:spTree>
    <p:extLst>
      <p:ext uri="{BB962C8B-B14F-4D97-AF65-F5344CB8AC3E}">
        <p14:creationId xmlns:p14="http://schemas.microsoft.com/office/powerpoint/2010/main" val="15166092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fontScale="85000" lnSpcReduction="20000"/>
          </a:bodyPr>
          <a:lstStyle/>
          <a:p>
            <a:pPr algn="ctr">
              <a:lnSpc>
                <a:spcPct val="90000"/>
              </a:lnSpc>
              <a:defRPr/>
            </a:pPr>
            <a:r>
              <a:rPr lang="it-IT" sz="4000" dirty="0" smtClean="0"/>
              <a:t>CPI</a:t>
            </a:r>
            <a:endParaRPr lang="it-IT" sz="4000" dirty="0"/>
          </a:p>
          <a:p>
            <a:pPr algn="l">
              <a:lnSpc>
                <a:spcPct val="90000"/>
              </a:lnSpc>
              <a:defRPr/>
            </a:pPr>
            <a:r>
              <a:rPr lang="it-IT" sz="2800" dirty="0"/>
              <a:t>-THE CPI IS ISSUED EACH YEAR BY TRANSPARENCY INTERNATIONAL TO REFLECT THE COUNTRY INTEGRITY</a:t>
            </a:r>
          </a:p>
          <a:p>
            <a:pPr algn="l">
              <a:lnSpc>
                <a:spcPct val="90000"/>
              </a:lnSpc>
              <a:defRPr/>
            </a:pPr>
            <a:r>
              <a:rPr lang="it-IT" sz="2800" dirty="0"/>
              <a:t>-IT IS FORMULATED ON A POLL SYSTEM AVERAGED ON A THREE YEARS TIME FRAME AND IS BASED ON THE PERCEPTION OF PEOPLE WHO ARE DIRECLY OR INDIRECTKY INVOLVED WITH THE COUNTRY(EXPERTS AND BUSINESS PEOPLE LIVING IN AND OUTSIDE OF THE COUNTRY)</a:t>
            </a:r>
          </a:p>
          <a:p>
            <a:pPr algn="l">
              <a:lnSpc>
                <a:spcPct val="90000"/>
              </a:lnSpc>
              <a:defRPr/>
            </a:pPr>
            <a:r>
              <a:rPr lang="it-IT" sz="2800" dirty="0"/>
              <a:t>-COUNTRIES (180 IN 2007)ARE RATED ON A SCALE 0-10.</a:t>
            </a:r>
          </a:p>
          <a:p>
            <a:pPr algn="l">
              <a:lnSpc>
                <a:spcPct val="90000"/>
              </a:lnSpc>
              <a:defRPr/>
            </a:pPr>
            <a:r>
              <a:rPr lang="it-IT" sz="2800" dirty="0"/>
              <a:t>-ITALY SCORE LAST YEAR 3,9.ALL EUROPEAN COUNTRIES BETTER THAN ITALY EXCEPT GREECE.</a:t>
            </a:r>
          </a:p>
          <a:p>
            <a:pPr algn="l">
              <a:lnSpc>
                <a:spcPct val="90000"/>
              </a:lnSpc>
              <a:defRPr/>
            </a:pPr>
            <a:r>
              <a:rPr lang="it-IT" sz="2800" dirty="0"/>
              <a:t>-3 YEARS PLAN GOAL:INCREASE CPI TO 6,5</a:t>
            </a:r>
          </a:p>
          <a:p>
            <a:pPr algn="l">
              <a:lnSpc>
                <a:spcPct val="90000"/>
              </a:lnSpc>
              <a:defRPr/>
            </a:pPr>
            <a:r>
              <a:rPr lang="it-IT" sz="2800" dirty="0"/>
              <a:t>-CPI WIDELY USED BY INVESTMENT BANKS TO EVALUATE COUNTRIES AND THEIR COMPANIES.</a:t>
            </a: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14</a:t>
            </a:fld>
            <a:endParaRPr lang="it-IT"/>
          </a:p>
        </p:txBody>
      </p:sp>
    </p:spTree>
    <p:extLst>
      <p:ext uri="{BB962C8B-B14F-4D97-AF65-F5344CB8AC3E}">
        <p14:creationId xmlns:p14="http://schemas.microsoft.com/office/powerpoint/2010/main" val="35769590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a:bodyPr>
          <a:lstStyle/>
          <a:p>
            <a:pPr algn="ctr"/>
            <a:r>
              <a:rPr lang="it-IT" dirty="0" smtClean="0"/>
              <a:t>BPI </a:t>
            </a:r>
            <a:r>
              <a:rPr lang="it-IT" dirty="0" err="1" smtClean="0"/>
              <a:t>Bribery</a:t>
            </a:r>
            <a:r>
              <a:rPr lang="it-IT" dirty="0" smtClean="0"/>
              <a:t> </a:t>
            </a:r>
            <a:r>
              <a:rPr lang="it-IT" dirty="0" err="1" smtClean="0"/>
              <a:t>Paying</a:t>
            </a:r>
            <a:r>
              <a:rPr lang="it-IT" dirty="0" smtClean="0"/>
              <a:t> Index</a:t>
            </a:r>
          </a:p>
          <a:p>
            <a:pPr algn="l"/>
            <a:r>
              <a:rPr lang="it-IT" dirty="0" smtClean="0"/>
              <a:t>-indice di comportamento degli stati nelle loro operazioni Internazionali</a:t>
            </a:r>
          </a:p>
          <a:p>
            <a:pPr algn="l"/>
            <a:r>
              <a:rPr lang="it-IT" dirty="0" smtClean="0"/>
              <a:t>-copre 22 stati e riflette la ben nota tendenza di Russia e Cina a corrompere.</a:t>
            </a:r>
          </a:p>
          <a:p>
            <a:pPr algn="l"/>
            <a:r>
              <a:rPr lang="it-IT" dirty="0" smtClean="0"/>
              <a:t>                    GCR         Global </a:t>
            </a:r>
            <a:r>
              <a:rPr lang="it-IT" dirty="0" err="1" smtClean="0"/>
              <a:t>corruption</a:t>
            </a:r>
            <a:r>
              <a:rPr lang="it-IT" dirty="0" smtClean="0"/>
              <a:t> report</a:t>
            </a:r>
          </a:p>
          <a:p>
            <a:pPr algn="l"/>
            <a:r>
              <a:rPr lang="it-IT" dirty="0" smtClean="0"/>
              <a:t>Analizza ogni anno in profondità un settore specifico(</a:t>
            </a:r>
            <a:r>
              <a:rPr lang="it-IT" dirty="0" err="1" smtClean="0"/>
              <a:t>acqua,industria</a:t>
            </a:r>
            <a:r>
              <a:rPr lang="it-IT" dirty="0" smtClean="0"/>
              <a:t> ,</a:t>
            </a:r>
            <a:r>
              <a:rPr lang="it-IT" dirty="0" err="1" smtClean="0"/>
              <a:t>sanità,etc</a:t>
            </a:r>
            <a:r>
              <a:rPr lang="it-IT" dirty="0" smtClean="0"/>
              <a:t>)</a:t>
            </a:r>
            <a:endParaRPr lang="it-IT" dirty="0"/>
          </a:p>
          <a:p>
            <a:r>
              <a:rPr lang="en-GB" dirty="0"/>
              <a:t> </a:t>
            </a:r>
            <a:endParaRPr lang="it-IT" dirty="0"/>
          </a:p>
          <a:p>
            <a:pPr algn="ctr"/>
            <a:r>
              <a:rPr lang="it-IT" dirty="0" smtClean="0"/>
              <a:t>               </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15</a:t>
            </a:fld>
            <a:endParaRPr lang="it-IT"/>
          </a:p>
        </p:txBody>
      </p:sp>
    </p:spTree>
    <p:extLst>
      <p:ext uri="{BB962C8B-B14F-4D97-AF65-F5344CB8AC3E}">
        <p14:creationId xmlns:p14="http://schemas.microsoft.com/office/powerpoint/2010/main" val="23336585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fontScale="62500" lnSpcReduction="20000"/>
          </a:bodyPr>
          <a:lstStyle/>
          <a:p>
            <a:pPr algn="ctr"/>
            <a:r>
              <a:rPr lang="it-IT" dirty="0" smtClean="0"/>
              <a:t>GLOBAL </a:t>
            </a:r>
            <a:r>
              <a:rPr lang="it-IT" dirty="0"/>
              <a:t>CORRUPTION BAROMETER GCB </a:t>
            </a:r>
          </a:p>
          <a:p>
            <a:pPr algn="l">
              <a:defRPr/>
            </a:pPr>
            <a:endParaRPr lang="it-IT" sz="2800" dirty="0" smtClean="0"/>
          </a:p>
          <a:p>
            <a:pPr algn="l">
              <a:defRPr/>
            </a:pPr>
            <a:r>
              <a:rPr lang="it-IT" sz="2800" dirty="0" smtClean="0"/>
              <a:t>-</a:t>
            </a:r>
            <a:r>
              <a:rPr lang="it-IT" sz="2800" dirty="0"/>
              <a:t>GCB IS AN INDEX OF PERCEPTION OF CORRUPTION BY THE PUBLIC IN VARIOUS SECTORS OF A COUNTRY,HOW CORRUPION WILL EVOLVE,HOW THE GOVERNMENT IS DOING IN THE FIGHT AGAINST CORRUPTION</a:t>
            </a:r>
          </a:p>
          <a:p>
            <a:pPr algn="l">
              <a:defRPr/>
            </a:pPr>
            <a:r>
              <a:rPr lang="it-IT" sz="2800" dirty="0"/>
              <a:t>-IT IS BASED ON POLLS BY CITIZEN OF THE COUNTRY(NOT EXPERTS)</a:t>
            </a:r>
          </a:p>
          <a:p>
            <a:pPr algn="l">
              <a:defRPr/>
            </a:pPr>
            <a:r>
              <a:rPr lang="it-IT" sz="2800" dirty="0"/>
              <a:t>-THE SCORE IS ON A SCALE 0-5 WITH 0 REPRESENTING ABSENCE OF </a:t>
            </a:r>
            <a:r>
              <a:rPr lang="it-IT" sz="2800" dirty="0" smtClean="0"/>
              <a:t>CORRUPTION</a:t>
            </a:r>
          </a:p>
          <a:p>
            <a:pPr algn="l">
              <a:defRPr/>
            </a:pPr>
            <a:r>
              <a:rPr lang="it-IT" sz="2800" dirty="0" smtClean="0"/>
              <a:t>IN QUESTO ALTRO INDICE, GLI </a:t>
            </a:r>
            <a:r>
              <a:rPr lang="it-IT" sz="2800" b="1" dirty="0" smtClean="0"/>
              <a:t>ITALIANI</a:t>
            </a:r>
            <a:r>
              <a:rPr lang="it-IT" sz="2800" dirty="0" smtClean="0"/>
              <a:t> CONCORDANO CON LA MAGGIORANZA DEL MONDO SULLA SCARSA VOLONTÀ DEI </a:t>
            </a:r>
            <a:r>
              <a:rPr lang="it-IT" sz="2800" b="1" dirty="0" smtClean="0"/>
              <a:t>PARTITI POLITICI </a:t>
            </a:r>
            <a:r>
              <a:rPr lang="it-IT" sz="2800" dirty="0" smtClean="0"/>
              <a:t>DI COMBATTERE LA CORRUZIONE, MA PREMIANO GLI SFORZI DI ALCUNI SETTORI CHE STANNO PERCORRENDO STRADE SEVERE E RESPONSABILI, AD ESEMPIO LA POLIZIA/CARABINIERI E L’ESERCITO  (CHE SONO AGLI ULTIMI POSTI NELLA MAGGIORANZA DELLE NAZIONI MA SONO CONSIDERATI TRA I MENO CORROTTI DAGLI ITALIANI) O IL SETTORE INDUSTRIALE  CHE OTTIENE UN ASSAI ONOREVOLE PUNTEGGIO (OLTRE IL DOPPIO CHE IN ALTRE NAZIONI EUROPEE).</a:t>
            </a:r>
          </a:p>
          <a:p>
            <a:pPr algn="l">
              <a:defRPr/>
            </a:pPr>
            <a:endParaRPr lang="it-IT" sz="2800" dirty="0"/>
          </a:p>
          <a:p>
            <a:pPr algn="ct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16</a:t>
            </a:fld>
            <a:endParaRPr lang="it-IT"/>
          </a:p>
        </p:txBody>
      </p:sp>
    </p:spTree>
    <p:extLst>
      <p:ext uri="{BB962C8B-B14F-4D97-AF65-F5344CB8AC3E}">
        <p14:creationId xmlns:p14="http://schemas.microsoft.com/office/powerpoint/2010/main" val="25918966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lstStyle/>
          <a:p>
            <a:pPr algn="ctr"/>
            <a:r>
              <a:rPr lang="it-IT" sz="3200" dirty="0" err="1" smtClean="0"/>
              <a:t>BusinessPrinciples</a:t>
            </a:r>
            <a:r>
              <a:rPr lang="it-IT" sz="3200" dirty="0" smtClean="0"/>
              <a:t> to </a:t>
            </a:r>
            <a:r>
              <a:rPr lang="it-IT" sz="3200" dirty="0" err="1" smtClean="0"/>
              <a:t>counter</a:t>
            </a:r>
            <a:r>
              <a:rPr lang="it-IT" sz="3200" dirty="0" smtClean="0"/>
              <a:t> </a:t>
            </a:r>
            <a:r>
              <a:rPr lang="it-IT" sz="3200" dirty="0" err="1" smtClean="0"/>
              <a:t>Bribery</a:t>
            </a:r>
            <a:r>
              <a:rPr lang="it-IT" sz="3200" dirty="0" smtClean="0"/>
              <a:t>(BPCB)</a:t>
            </a:r>
          </a:p>
          <a:p>
            <a:pPr algn="ctr"/>
            <a:r>
              <a:rPr lang="it-IT" dirty="0" smtClean="0"/>
              <a:t>Costituiscono la specifica fondamentale TI e guidano il processo anticorruzione per prevenire e sanzionare la corruzione.</a:t>
            </a:r>
          </a:p>
          <a:p>
            <a:pPr algn="ctr"/>
            <a:r>
              <a:rPr lang="it-IT" dirty="0" smtClean="0"/>
              <a:t>Oltre che assicurare l’impegno formale e sostanziale del top management aziendale al contrasto alla corruzione(il pesce </a:t>
            </a:r>
            <a:r>
              <a:rPr lang="it-IT" dirty="0" err="1" smtClean="0"/>
              <a:t>puzzza</a:t>
            </a:r>
            <a:r>
              <a:rPr lang="it-IT" dirty="0" smtClean="0"/>
              <a:t> dalla testa!) si valutano le singole attività aziendali e si determinano  le azioni di prevenzione e </a:t>
            </a:r>
            <a:r>
              <a:rPr lang="it-IT" dirty="0"/>
              <a:t>le </a:t>
            </a:r>
            <a:r>
              <a:rPr lang="it-IT" dirty="0" smtClean="0"/>
              <a:t>sanzioni  in caso di commissione di atti corruttivi</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17</a:t>
            </a:fld>
            <a:endParaRPr lang="it-IT"/>
          </a:p>
        </p:txBody>
      </p:sp>
    </p:spTree>
    <p:extLst>
      <p:ext uri="{BB962C8B-B14F-4D97-AF65-F5344CB8AC3E}">
        <p14:creationId xmlns:p14="http://schemas.microsoft.com/office/powerpoint/2010/main" val="30730113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fontScale="92500" lnSpcReduction="10000"/>
          </a:bodyPr>
          <a:lstStyle/>
          <a:p>
            <a:pPr algn="ctr"/>
            <a:r>
              <a:rPr lang="it-IT" dirty="0" smtClean="0"/>
              <a:t>Patti d’Integrità(IP)</a:t>
            </a:r>
          </a:p>
          <a:p>
            <a:pPr algn="l"/>
            <a:r>
              <a:rPr lang="it-IT" dirty="0" smtClean="0"/>
              <a:t>I patti d’integrità costituiscono una novità nel settore del processo di </a:t>
            </a:r>
            <a:r>
              <a:rPr lang="it-IT" dirty="0" err="1" smtClean="0"/>
              <a:t>approvviginamento</a:t>
            </a:r>
            <a:r>
              <a:rPr lang="it-IT" dirty="0" smtClean="0"/>
              <a:t> .</a:t>
            </a:r>
          </a:p>
          <a:p>
            <a:pPr algn="l"/>
            <a:r>
              <a:rPr lang="it-IT" dirty="0" smtClean="0"/>
              <a:t>Ne garantiscono la trasparenza e l’integrità.</a:t>
            </a:r>
          </a:p>
          <a:p>
            <a:pPr algn="l"/>
            <a:r>
              <a:rPr lang="it-IT" dirty="0" smtClean="0"/>
              <a:t>Il committente agisce a libri aperti indicando ai fornitori i criteri di scelta il fornitore deve collaborare a tenere la massima trasparenza ed integrità durante la esecuzione della </a:t>
            </a:r>
            <a:r>
              <a:rPr lang="it-IT" dirty="0" err="1" smtClean="0"/>
              <a:t>commessa.Le</a:t>
            </a:r>
            <a:r>
              <a:rPr lang="it-IT" dirty="0" smtClean="0"/>
              <a:t> garanzie di correttezza ed onestà sono supportate da garanzie bancarie escutibili a prima vista.</a:t>
            </a:r>
          </a:p>
          <a:p>
            <a:pPr algn="l"/>
            <a:r>
              <a:rPr lang="it-IT" dirty="0" smtClean="0"/>
              <a:t>E’ stato firmato un protocollo d’intesa fra ANCI(associazione comuni italiani),</a:t>
            </a:r>
            <a:r>
              <a:rPr lang="it-IT" dirty="0" err="1" smtClean="0"/>
              <a:t>SAeT</a:t>
            </a:r>
            <a:r>
              <a:rPr lang="it-IT" dirty="0" smtClean="0"/>
              <a:t>(servizio anticorruzione e trasparenza  della Pubblica </a:t>
            </a:r>
            <a:r>
              <a:rPr lang="it-IT" dirty="0" err="1" smtClean="0"/>
              <a:t>Amminisrazione</a:t>
            </a:r>
            <a:r>
              <a:rPr lang="it-IT" dirty="0" smtClean="0"/>
              <a:t>) e </a:t>
            </a:r>
            <a:r>
              <a:rPr lang="it-IT" dirty="0" err="1"/>
              <a:t>T</a:t>
            </a:r>
            <a:r>
              <a:rPr lang="it-IT" dirty="0" err="1" smtClean="0"/>
              <a:t>ransparency</a:t>
            </a:r>
            <a:r>
              <a:rPr lang="it-IT" dirty="0" smtClean="0"/>
              <a:t> International per la diffusione  dei Patti d’integrità nei comuni Italiani</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18</a:t>
            </a:fld>
            <a:endParaRPr lang="it-IT"/>
          </a:p>
        </p:txBody>
      </p:sp>
    </p:spTree>
    <p:extLst>
      <p:ext uri="{BB962C8B-B14F-4D97-AF65-F5344CB8AC3E}">
        <p14:creationId xmlns:p14="http://schemas.microsoft.com/office/powerpoint/2010/main" val="14677071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467544" y="1340768"/>
            <a:ext cx="7854696" cy="5400600"/>
          </a:xfrm>
        </p:spPr>
        <p:txBody>
          <a:bodyPr>
            <a:normAutofit fontScale="92500" lnSpcReduction="10000"/>
          </a:bodyPr>
          <a:lstStyle/>
          <a:p>
            <a:pPr algn="ctr"/>
            <a:r>
              <a:rPr lang="it-IT" dirty="0" smtClean="0"/>
              <a:t>Il contrasto Internazionale della corruzione</a:t>
            </a:r>
          </a:p>
          <a:p>
            <a:pPr algn="l"/>
            <a:r>
              <a:rPr lang="it-IT" dirty="0" smtClean="0"/>
              <a:t>-La lotta alla corruzione deve avere carattere internazionale altrimenti non ci sono speranze che possa essere </a:t>
            </a:r>
            <a:r>
              <a:rPr lang="it-IT" dirty="0" err="1" smtClean="0"/>
              <a:t>sconfitta.La</a:t>
            </a:r>
            <a:r>
              <a:rPr lang="it-IT" dirty="0" smtClean="0"/>
              <a:t> comunità internazionale ha pertanto emanato norme  e linee guida </a:t>
            </a:r>
            <a:r>
              <a:rPr lang="it-IT" dirty="0" err="1" smtClean="0"/>
              <a:t>chesono</a:t>
            </a:r>
            <a:r>
              <a:rPr lang="it-IT" dirty="0" smtClean="0"/>
              <a:t> tuttora in fase di ratifica in diversi stati.</a:t>
            </a:r>
          </a:p>
          <a:p>
            <a:pPr algn="l"/>
            <a:r>
              <a:rPr lang="it-IT" dirty="0" smtClean="0"/>
              <a:t>-UNCAC(emesse da </a:t>
            </a:r>
            <a:r>
              <a:rPr lang="it-IT" dirty="0" err="1" smtClean="0"/>
              <a:t>ONU,ratificate</a:t>
            </a:r>
            <a:r>
              <a:rPr lang="it-IT" dirty="0" smtClean="0"/>
              <a:t> da </a:t>
            </a:r>
            <a:r>
              <a:rPr lang="it-IT" dirty="0" err="1" smtClean="0"/>
              <a:t>Italia.Mancano</a:t>
            </a:r>
            <a:r>
              <a:rPr lang="it-IT" dirty="0" smtClean="0"/>
              <a:t>  dettagli attuativi )</a:t>
            </a:r>
          </a:p>
          <a:p>
            <a:pPr algn="l"/>
            <a:r>
              <a:rPr lang="it-IT" dirty="0" smtClean="0"/>
              <a:t>-Global Compact emesso da ONU  ,concetti di CSR e </a:t>
            </a:r>
            <a:r>
              <a:rPr lang="it-IT" dirty="0" err="1" smtClean="0"/>
              <a:t>sostenibità</a:t>
            </a:r>
            <a:r>
              <a:rPr lang="it-IT" dirty="0" smtClean="0"/>
              <a:t>, 10 principi contemplati incluso l’anticorruzione</a:t>
            </a:r>
          </a:p>
          <a:p>
            <a:pPr algn="l"/>
            <a:r>
              <a:rPr lang="it-IT" dirty="0" smtClean="0"/>
              <a:t>-OECD(convenzione corruzione pubblici funzionari stranieri)</a:t>
            </a:r>
          </a:p>
          <a:p>
            <a:pPr algn="l"/>
            <a:r>
              <a:rPr lang="it-IT" dirty="0" smtClean="0"/>
              <a:t>-Convenzione penale consiglio d’Europa(controllo GRECO)</a:t>
            </a:r>
          </a:p>
          <a:p>
            <a:pPr algn="l"/>
            <a:r>
              <a:rPr lang="it-IT" dirty="0" smtClean="0"/>
              <a:t>-Legge 231 </a:t>
            </a:r>
            <a:r>
              <a:rPr lang="it-IT" dirty="0" err="1" smtClean="0"/>
              <a:t>ItaliaResponsabilità</a:t>
            </a:r>
            <a:r>
              <a:rPr lang="it-IT" dirty="0" smtClean="0"/>
              <a:t> amministrativa aziende</a:t>
            </a:r>
          </a:p>
          <a:p>
            <a:pPr algn="l"/>
            <a:endParaRPr lang="it-IT" dirty="0" smtClean="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19</a:t>
            </a:fld>
            <a:endParaRPr lang="it-IT"/>
          </a:p>
        </p:txBody>
      </p:sp>
    </p:spTree>
    <p:extLst>
      <p:ext uri="{BB962C8B-B14F-4D97-AF65-F5344CB8AC3E}">
        <p14:creationId xmlns:p14="http://schemas.microsoft.com/office/powerpoint/2010/main" val="3086387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3" name="Sottotitolo 2"/>
          <p:cNvSpPr>
            <a:spLocks noGrp="1"/>
          </p:cNvSpPr>
          <p:nvPr>
            <p:ph type="subTitle" idx="1"/>
          </p:nvPr>
        </p:nvSpPr>
        <p:spPr>
          <a:xfrm>
            <a:off x="395536" y="1268760"/>
            <a:ext cx="8136904" cy="5184576"/>
          </a:xfrm>
          <a:ln>
            <a:solidFill>
              <a:schemeClr val="accent1"/>
            </a:solidFill>
          </a:ln>
        </p:spPr>
        <p:txBody>
          <a:bodyPr>
            <a:normAutofit/>
          </a:bodyPr>
          <a:lstStyle/>
          <a:p>
            <a:pPr algn="ctr"/>
            <a:r>
              <a:rPr lang="it-IT" dirty="0" smtClean="0"/>
              <a:t>La corruzione</a:t>
            </a:r>
          </a:p>
          <a:p>
            <a:pPr algn="l"/>
            <a:r>
              <a:rPr lang="it-IT" dirty="0" smtClean="0"/>
              <a:t> -</a:t>
            </a:r>
            <a:r>
              <a:rPr lang="it-IT" dirty="0" err="1" smtClean="0"/>
              <a:t>Definizione:l’abuso</a:t>
            </a:r>
            <a:r>
              <a:rPr lang="it-IT" dirty="0" smtClean="0"/>
              <a:t> di potere istituzionale per vantaggi privati.</a:t>
            </a:r>
          </a:p>
          <a:p>
            <a:pPr algn="l"/>
            <a:r>
              <a:rPr lang="it-IT" dirty="0" smtClean="0"/>
              <a:t>-Fenomeno vecchio quanto l’uomo</a:t>
            </a:r>
          </a:p>
          <a:p>
            <a:pPr algn="l"/>
            <a:r>
              <a:rPr lang="it-IT" dirty="0" smtClean="0"/>
              <a:t>-Sperpero dovuto alla corruzione almeno 3% PIL mondiale(Banca Mondiale).Italia 48Miliardi . con </a:t>
            </a:r>
            <a:r>
              <a:rPr lang="it-IT" dirty="0" err="1" smtClean="0"/>
              <a:t>range</a:t>
            </a:r>
            <a:r>
              <a:rPr lang="it-IT" dirty="0" smtClean="0"/>
              <a:t> di incertezza 20-60 Miliardi €</a:t>
            </a:r>
          </a:p>
          <a:p>
            <a:pPr algn="l"/>
            <a:r>
              <a:rPr lang="it-IT" dirty="0" smtClean="0"/>
              <a:t>-Danni diretti e </a:t>
            </a:r>
            <a:r>
              <a:rPr lang="it-IT" dirty="0" err="1" smtClean="0"/>
              <a:t>indiretti.Immagine</a:t>
            </a:r>
            <a:endParaRPr lang="it-IT" dirty="0" smtClean="0"/>
          </a:p>
          <a:p>
            <a:pPr algn="l"/>
            <a:r>
              <a:rPr lang="it-IT" dirty="0" smtClean="0"/>
              <a:t>-Corruzione attiva e </a:t>
            </a:r>
            <a:r>
              <a:rPr lang="it-IT" dirty="0" err="1" smtClean="0"/>
              <a:t>passiva.Concussione</a:t>
            </a:r>
            <a:r>
              <a:rPr lang="it-IT" dirty="0" smtClean="0"/>
              <a:t>.</a:t>
            </a:r>
          </a:p>
          <a:p>
            <a:pPr algn="l"/>
            <a:r>
              <a:rPr lang="it-IT" dirty="0" smtClean="0"/>
              <a:t>-A livello internazionale si tende a considerare </a:t>
            </a:r>
            <a:r>
              <a:rPr lang="it-IT" dirty="0" err="1" smtClean="0"/>
              <a:t>corruzione:la</a:t>
            </a:r>
            <a:r>
              <a:rPr lang="it-IT" dirty="0" smtClean="0"/>
              <a:t> concussione-</a:t>
            </a:r>
            <a:endParaRPr lang="it-IT" dirty="0"/>
          </a:p>
        </p:txBody>
      </p:sp>
      <p:sp>
        <p:nvSpPr>
          <p:cNvPr id="4" name="Segnaposto piè di pagina 3"/>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a:t>
            </a:fld>
            <a:endParaRPr lang="it-IT"/>
          </a:p>
        </p:txBody>
      </p:sp>
    </p:spTree>
    <p:extLst>
      <p:ext uri="{BB962C8B-B14F-4D97-AF65-F5344CB8AC3E}">
        <p14:creationId xmlns:p14="http://schemas.microsoft.com/office/powerpoint/2010/main" val="11374081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467544" y="1340768"/>
            <a:ext cx="7854696" cy="5400600"/>
          </a:xfrm>
        </p:spPr>
        <p:txBody>
          <a:bodyPr>
            <a:normAutofit fontScale="92500" lnSpcReduction="20000"/>
          </a:bodyPr>
          <a:lstStyle/>
          <a:p>
            <a:pPr algn="ctr"/>
            <a:r>
              <a:rPr lang="it-IT" dirty="0" smtClean="0"/>
              <a:t>Il contrasto Internazionale della corruzione</a:t>
            </a:r>
          </a:p>
          <a:p>
            <a:pPr algn="l"/>
            <a:r>
              <a:rPr lang="it-IT" dirty="0" smtClean="0"/>
              <a:t>-La lotta alla corruzione deve avere carattere internazionale altrimenti non ci sono speranze che possa essere </a:t>
            </a:r>
            <a:r>
              <a:rPr lang="it-IT" dirty="0" err="1" smtClean="0"/>
              <a:t>sconfitta.la</a:t>
            </a:r>
            <a:r>
              <a:rPr lang="it-IT" dirty="0" smtClean="0"/>
              <a:t> comunità internazionale ha pertanto emanato norme  e linee guida </a:t>
            </a:r>
            <a:r>
              <a:rPr lang="it-IT" dirty="0" err="1" smtClean="0"/>
              <a:t>chesono</a:t>
            </a:r>
            <a:r>
              <a:rPr lang="it-IT" dirty="0" smtClean="0"/>
              <a:t> tuttora in fase di ratifica in diversi stati.</a:t>
            </a:r>
          </a:p>
          <a:p>
            <a:pPr algn="l"/>
            <a:r>
              <a:rPr lang="it-IT" dirty="0" smtClean="0"/>
              <a:t>-UNCAC(emesse da </a:t>
            </a:r>
            <a:r>
              <a:rPr lang="it-IT" dirty="0" err="1" smtClean="0"/>
              <a:t>ONU,ratificate</a:t>
            </a:r>
            <a:r>
              <a:rPr lang="it-IT" dirty="0" smtClean="0"/>
              <a:t> da </a:t>
            </a:r>
            <a:r>
              <a:rPr lang="it-IT" dirty="0" err="1" smtClean="0"/>
              <a:t>Italia.Mancano</a:t>
            </a:r>
            <a:r>
              <a:rPr lang="it-IT" dirty="0" smtClean="0"/>
              <a:t>  dettagli attuativi )</a:t>
            </a:r>
          </a:p>
          <a:p>
            <a:pPr algn="l"/>
            <a:r>
              <a:rPr lang="it-IT" dirty="0" smtClean="0"/>
              <a:t>-Global Compact emesso da ONU  ,concetti di CSR e </a:t>
            </a:r>
            <a:r>
              <a:rPr lang="it-IT" dirty="0" err="1" smtClean="0"/>
              <a:t>sostenibità</a:t>
            </a:r>
            <a:r>
              <a:rPr lang="it-IT" dirty="0" smtClean="0"/>
              <a:t>, 10 principi contemplati incluso l’anticorruzione</a:t>
            </a:r>
          </a:p>
          <a:p>
            <a:pPr algn="l"/>
            <a:r>
              <a:rPr lang="it-IT" dirty="0" smtClean="0"/>
              <a:t>-OECD(convenzione corruzione pubblici funzionari stranieri)</a:t>
            </a:r>
          </a:p>
          <a:p>
            <a:pPr algn="l"/>
            <a:r>
              <a:rPr lang="it-IT" dirty="0" smtClean="0"/>
              <a:t>-Convenzione penale consiglio d’Europa(controllo GRECO)</a:t>
            </a:r>
          </a:p>
          <a:p>
            <a:pPr algn="l"/>
            <a:r>
              <a:rPr lang="it-IT" dirty="0" smtClean="0"/>
              <a:t>-Legge 231 </a:t>
            </a:r>
            <a:r>
              <a:rPr lang="it-IT" dirty="0" err="1" smtClean="0"/>
              <a:t>ItaliaResponsabilità</a:t>
            </a:r>
            <a:r>
              <a:rPr lang="it-IT" dirty="0" smtClean="0"/>
              <a:t> amministrativa aziende</a:t>
            </a:r>
          </a:p>
          <a:p>
            <a:pPr algn="l"/>
            <a:r>
              <a:rPr lang="it-IT" dirty="0" smtClean="0"/>
              <a:t>-</a:t>
            </a:r>
            <a:r>
              <a:rPr lang="it-IT" dirty="0" err="1" smtClean="0"/>
              <a:t>PianiTZC</a:t>
            </a:r>
            <a:r>
              <a:rPr lang="it-IT" b="1" dirty="0" err="1"/>
              <a:t>di</a:t>
            </a:r>
            <a:r>
              <a:rPr lang="it-IT" b="1" dirty="0"/>
              <a:t> contrasto </a:t>
            </a:r>
            <a:r>
              <a:rPr lang="it-IT" dirty="0" smtClean="0"/>
              <a:t>(realizzato da TI per Enel)</a:t>
            </a:r>
          </a:p>
          <a:p>
            <a:pPr algn="l"/>
            <a:r>
              <a:rPr lang="it-IT" b="1" dirty="0" smtClean="0"/>
              <a:t>-Programmi EITI per industria estrattiva</a:t>
            </a: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20</a:t>
            </a:fld>
            <a:endParaRPr lang="it-IT"/>
          </a:p>
        </p:txBody>
      </p:sp>
    </p:spTree>
    <p:extLst>
      <p:ext uri="{BB962C8B-B14F-4D97-AF65-F5344CB8AC3E}">
        <p14:creationId xmlns:p14="http://schemas.microsoft.com/office/powerpoint/2010/main" val="25625155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lstStyle/>
          <a:p>
            <a:pPr algn="ctr"/>
            <a:r>
              <a:rPr lang="it-IT" dirty="0" smtClean="0"/>
              <a:t>Le caratteristiche  Italia</a:t>
            </a:r>
          </a:p>
          <a:p>
            <a:pPr algn="l"/>
            <a:r>
              <a:rPr lang="it-IT" dirty="0"/>
              <a:t>-</a:t>
            </a:r>
            <a:r>
              <a:rPr lang="it-IT" dirty="0" smtClean="0"/>
              <a:t>Sinergia Mafia/corruzione.</a:t>
            </a:r>
          </a:p>
          <a:p>
            <a:pPr algn="l"/>
            <a:r>
              <a:rPr lang="it-IT" dirty="0" smtClean="0"/>
              <a:t>Favori e raccomandazioni sono atti </a:t>
            </a:r>
            <a:r>
              <a:rPr lang="it-IT" dirty="0" err="1" smtClean="0"/>
              <a:t>corruttivi:problema</a:t>
            </a:r>
            <a:r>
              <a:rPr lang="it-IT" dirty="0" smtClean="0"/>
              <a:t> culturale difficile.</a:t>
            </a:r>
          </a:p>
          <a:p>
            <a:pPr algn="l"/>
            <a:r>
              <a:rPr lang="it-IT" dirty="0" smtClean="0"/>
              <a:t>Debito </a:t>
            </a:r>
            <a:r>
              <a:rPr lang="it-IT" dirty="0" err="1" smtClean="0"/>
              <a:t>estero:basso</a:t>
            </a:r>
            <a:r>
              <a:rPr lang="it-IT" dirty="0" smtClean="0"/>
              <a:t> </a:t>
            </a:r>
            <a:r>
              <a:rPr lang="it-IT" dirty="0" err="1" smtClean="0"/>
              <a:t>livelllo</a:t>
            </a:r>
            <a:r>
              <a:rPr lang="it-IT" dirty="0" smtClean="0"/>
              <a:t> di </a:t>
            </a:r>
            <a:r>
              <a:rPr lang="it-IT" dirty="0" err="1" smtClean="0"/>
              <a:t>fiducia,quind</a:t>
            </a:r>
            <a:r>
              <a:rPr lang="it-IT" dirty="0" smtClean="0"/>
              <a:t> basso </a:t>
            </a:r>
            <a:r>
              <a:rPr lang="it-IT" dirty="0" err="1" smtClean="0"/>
              <a:t>CPI,alto</a:t>
            </a:r>
            <a:r>
              <a:rPr lang="it-IT" dirty="0" smtClean="0"/>
              <a:t> </a:t>
            </a:r>
            <a:r>
              <a:rPr lang="it-IT" dirty="0" err="1" smtClean="0"/>
              <a:t>rischio,alto</a:t>
            </a:r>
            <a:r>
              <a:rPr lang="it-IT" dirty="0" smtClean="0"/>
              <a:t> spread bot/</a:t>
            </a:r>
            <a:r>
              <a:rPr lang="it-IT" dirty="0" err="1" smtClean="0"/>
              <a:t>Bund</a:t>
            </a:r>
            <a:r>
              <a:rPr lang="it-IT" dirty="0" smtClean="0"/>
              <a:t>.</a:t>
            </a:r>
          </a:p>
          <a:p>
            <a:pPr algn="l"/>
            <a:r>
              <a:rPr lang="it-IT" dirty="0" smtClean="0"/>
              <a:t>25 punti di </a:t>
            </a:r>
            <a:r>
              <a:rPr lang="it-IT" dirty="0" err="1" smtClean="0"/>
              <a:t>incrementodebito</a:t>
            </a:r>
            <a:r>
              <a:rPr lang="it-IT" dirty="0" smtClean="0"/>
              <a:t> circa 4 miliardi di costo</a:t>
            </a:r>
          </a:p>
          <a:p>
            <a:pPr algn="l"/>
            <a:r>
              <a:rPr lang="it-IT" dirty="0" smtClean="0"/>
              <a:t>Problema </a:t>
            </a:r>
            <a:r>
              <a:rPr lang="it-IT" dirty="0" err="1" smtClean="0"/>
              <a:t>governance:ecompiti</a:t>
            </a:r>
            <a:r>
              <a:rPr lang="it-IT" dirty="0" smtClean="0"/>
              <a:t> e </a:t>
            </a:r>
            <a:r>
              <a:rPr lang="it-IT" dirty="0" err="1" smtClean="0"/>
              <a:t>responsabilitàa:politici</a:t>
            </a:r>
            <a:r>
              <a:rPr lang="it-IT" dirty="0" smtClean="0"/>
              <a:t>/amministrativi</a:t>
            </a: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21</a:t>
            </a:fld>
            <a:endParaRPr lang="it-IT"/>
          </a:p>
        </p:txBody>
      </p:sp>
    </p:spTree>
    <p:extLst>
      <p:ext uri="{BB962C8B-B14F-4D97-AF65-F5344CB8AC3E}">
        <p14:creationId xmlns:p14="http://schemas.microsoft.com/office/powerpoint/2010/main" val="12611260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467544" y="1340768"/>
            <a:ext cx="7854696" cy="5112568"/>
          </a:xfrm>
        </p:spPr>
        <p:txBody>
          <a:bodyPr>
            <a:normAutofit fontScale="70000" lnSpcReduction="20000"/>
          </a:bodyPr>
          <a:lstStyle/>
          <a:p>
            <a:pPr algn="ctr"/>
            <a:r>
              <a:rPr lang="it-IT" dirty="0" smtClean="0"/>
              <a:t>Misura corruzione Italia</a:t>
            </a:r>
          </a:p>
          <a:p>
            <a:pPr algn="ctr"/>
            <a:r>
              <a:rPr lang="it-IT" dirty="0" smtClean="0"/>
              <a:t>(da </a:t>
            </a:r>
            <a:r>
              <a:rPr lang="it-IT" dirty="0" err="1" smtClean="0"/>
              <a:t>Eurobarometer</a:t>
            </a:r>
            <a:r>
              <a:rPr lang="it-IT" dirty="0" smtClean="0"/>
              <a:t> 2012)</a:t>
            </a:r>
          </a:p>
          <a:p>
            <a:pPr algn="l">
              <a:lnSpc>
                <a:spcPct val="115000"/>
              </a:lnSpc>
              <a:spcAft>
                <a:spcPts val="1000"/>
              </a:spcAft>
            </a:pPr>
            <a:r>
              <a:rPr lang="it-IT" sz="2800" dirty="0">
                <a:latin typeface="Calibri"/>
                <a:ea typeface="Calibri"/>
                <a:cs typeface="Times New Roman"/>
              </a:rPr>
              <a:t>L’87% degli italiani pensa che la corruzione nel 2012 sia un serio </a:t>
            </a:r>
            <a:r>
              <a:rPr lang="it-IT" sz="2800" dirty="0" err="1">
                <a:latin typeface="Calibri"/>
                <a:ea typeface="Calibri"/>
                <a:cs typeface="Times New Roman"/>
              </a:rPr>
              <a:t>problema.In</a:t>
            </a:r>
            <a:r>
              <a:rPr lang="it-IT" sz="2800" dirty="0">
                <a:latin typeface="Calibri"/>
                <a:ea typeface="Calibri"/>
                <a:cs typeface="Times New Roman"/>
              </a:rPr>
              <a:t> crescita del 4%rispetto a 2 anni </a:t>
            </a:r>
            <a:r>
              <a:rPr lang="it-IT" sz="2800" dirty="0" smtClean="0">
                <a:latin typeface="Calibri"/>
                <a:ea typeface="Calibri"/>
                <a:cs typeface="Times New Roman"/>
              </a:rPr>
              <a:t>fa.</a:t>
            </a:r>
            <a:endParaRPr lang="it-IT" sz="2800" dirty="0">
              <a:latin typeface="Calibri"/>
              <a:ea typeface="Calibri"/>
              <a:cs typeface="Times New Roman"/>
            </a:endParaRPr>
          </a:p>
          <a:p>
            <a:pPr algn="l">
              <a:lnSpc>
                <a:spcPct val="115000"/>
              </a:lnSpc>
              <a:spcAft>
                <a:spcPts val="1000"/>
              </a:spcAft>
            </a:pPr>
            <a:r>
              <a:rPr lang="it-IT" sz="2800" dirty="0">
                <a:latin typeface="Calibri"/>
                <a:ea typeface="Calibri"/>
                <a:cs typeface="Times New Roman"/>
              </a:rPr>
              <a:t>Il 95% ritiene che ci sia </a:t>
            </a:r>
            <a:r>
              <a:rPr lang="it-IT" sz="2800" dirty="0" err="1">
                <a:latin typeface="Calibri"/>
                <a:ea typeface="Calibri"/>
                <a:cs typeface="Times New Roman"/>
              </a:rPr>
              <a:t>corruzionenelle</a:t>
            </a:r>
            <a:r>
              <a:rPr lang="it-IT" sz="2800" dirty="0">
                <a:latin typeface="Calibri"/>
                <a:ea typeface="Calibri"/>
                <a:cs typeface="Times New Roman"/>
              </a:rPr>
              <a:t> istituzioni nazionali(</a:t>
            </a:r>
            <a:r>
              <a:rPr lang="it-IT" sz="2800" dirty="0" err="1">
                <a:latin typeface="Calibri"/>
                <a:ea typeface="Calibri"/>
                <a:cs typeface="Times New Roman"/>
              </a:rPr>
              <a:t>increscita</a:t>
            </a:r>
            <a:r>
              <a:rPr lang="it-IT" sz="2800" dirty="0">
                <a:latin typeface="Calibri"/>
                <a:ea typeface="Calibri"/>
                <a:cs typeface="Times New Roman"/>
              </a:rPr>
              <a:t> del6% rispetto a 2 anni fa Il 92%in quelle regionali e locali(</a:t>
            </a:r>
            <a:r>
              <a:rPr lang="it-IT" sz="2800" dirty="0" err="1">
                <a:latin typeface="Calibri"/>
                <a:ea typeface="Calibri"/>
                <a:cs typeface="Times New Roman"/>
              </a:rPr>
              <a:t>increscita</a:t>
            </a:r>
            <a:r>
              <a:rPr lang="it-IT" sz="2800" dirty="0">
                <a:latin typeface="Calibri"/>
                <a:ea typeface="Calibri"/>
                <a:cs typeface="Times New Roman"/>
              </a:rPr>
              <a:t> da 79% e 75% del 2009 e 2011)</a:t>
            </a:r>
          </a:p>
          <a:p>
            <a:pPr algn="l">
              <a:lnSpc>
                <a:spcPct val="115000"/>
              </a:lnSpc>
              <a:spcAft>
                <a:spcPts val="1000"/>
              </a:spcAft>
            </a:pPr>
            <a:r>
              <a:rPr lang="it-IT" sz="2800" dirty="0">
                <a:latin typeface="Calibri"/>
                <a:ea typeface="Calibri"/>
                <a:cs typeface="Times New Roman"/>
              </a:rPr>
              <a:t>Il 12 % degli Italiani si è visto chiedere una tangente negli ultimi 12 mesi(media europea 8%)</a:t>
            </a:r>
          </a:p>
          <a:p>
            <a:pPr algn="l">
              <a:lnSpc>
                <a:spcPct val="115000"/>
              </a:lnSpc>
              <a:spcAft>
                <a:spcPts val="1000"/>
              </a:spcAft>
            </a:pPr>
            <a:r>
              <a:rPr lang="it-IT" sz="2800" dirty="0">
                <a:latin typeface="Calibri"/>
                <a:ea typeface="Calibri"/>
                <a:cs typeface="Times New Roman"/>
              </a:rPr>
              <a:t>Il 75% degli Italiani ritiene che gli sforzi del governo per combattere la corruzione non siano efficaci(media europea 68%)</a:t>
            </a:r>
          </a:p>
          <a:p>
            <a:pPr algn="l">
              <a:lnSpc>
                <a:spcPct val="115000"/>
              </a:lnSpc>
              <a:spcAft>
                <a:spcPts val="1000"/>
              </a:spcAft>
            </a:pPr>
            <a:r>
              <a:rPr lang="it-IT" sz="2800" dirty="0">
                <a:latin typeface="Calibri"/>
                <a:ea typeface="Calibri"/>
                <a:cs typeface="Times New Roman"/>
              </a:rPr>
              <a:t>Misure corruzione :</a:t>
            </a:r>
            <a:r>
              <a:rPr lang="it-IT" sz="2800" dirty="0" err="1">
                <a:latin typeface="Calibri"/>
                <a:ea typeface="Calibri"/>
                <a:cs typeface="Times New Roman"/>
              </a:rPr>
              <a:t>CPI,correlazione</a:t>
            </a:r>
            <a:r>
              <a:rPr lang="it-IT" sz="2800" dirty="0">
                <a:latin typeface="Calibri"/>
                <a:ea typeface="Calibri"/>
                <a:cs typeface="Times New Roman"/>
              </a:rPr>
              <a:t>  significativa fra corruzione e % </a:t>
            </a:r>
            <a:r>
              <a:rPr lang="it-IT" sz="2800" dirty="0" err="1">
                <a:latin typeface="Calibri"/>
                <a:ea typeface="Calibri"/>
                <a:cs typeface="Times New Roman"/>
              </a:rPr>
              <a:t>cittadinicui</a:t>
            </a:r>
            <a:r>
              <a:rPr lang="it-IT" sz="2800" dirty="0">
                <a:latin typeface="Calibri"/>
                <a:ea typeface="Calibri"/>
                <a:cs typeface="Times New Roman"/>
              </a:rPr>
              <a:t> sono state richieste tangenti negli ultimi 2 mesi.</a:t>
            </a:r>
          </a:p>
          <a:p>
            <a:pPr algn="l">
              <a:lnSpc>
                <a:spcPct val="115000"/>
              </a:lnSpc>
              <a:spcAft>
                <a:spcPts val="1000"/>
              </a:spcAft>
            </a:pPr>
            <a:r>
              <a:rPr lang="it-IT" sz="2800" dirty="0">
                <a:latin typeface="Calibri"/>
                <a:ea typeface="Calibri"/>
                <a:cs typeface="Times New Roman"/>
              </a:rPr>
              <a:t>Italia 69 posto classifica </a:t>
            </a:r>
            <a:r>
              <a:rPr lang="it-IT" sz="2800" dirty="0" err="1">
                <a:latin typeface="Calibri"/>
                <a:ea typeface="Calibri"/>
                <a:cs typeface="Times New Roman"/>
              </a:rPr>
              <a:t>Cpi</a:t>
            </a:r>
            <a:r>
              <a:rPr lang="it-IT" sz="2800" dirty="0">
                <a:latin typeface="Calibri"/>
                <a:ea typeface="Calibri"/>
                <a:cs typeface="Times New Roman"/>
              </a:rPr>
              <a:t> con punteggio di 3,9 su scala 0-10</a:t>
            </a:r>
            <a:endParaRPr lang="it-IT" sz="2800" dirty="0">
              <a:effectLst/>
              <a:latin typeface="Calibri"/>
              <a:ea typeface="Calibri"/>
              <a:cs typeface="Times New Roman"/>
            </a:endParaRP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22</a:t>
            </a:fld>
            <a:endParaRPr lang="it-IT"/>
          </a:p>
        </p:txBody>
      </p:sp>
    </p:spTree>
    <p:extLst>
      <p:ext uri="{BB962C8B-B14F-4D97-AF65-F5344CB8AC3E}">
        <p14:creationId xmlns:p14="http://schemas.microsoft.com/office/powerpoint/2010/main" val="5616189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67544" y="332656"/>
            <a:ext cx="7772400" cy="1152128"/>
          </a:xfrm>
        </p:spPr>
        <p:txBody>
          <a:bodyPr>
            <a:normAutofit fontScale="90000"/>
          </a:bodyPr>
          <a:lstStyle/>
          <a:p>
            <a:pPr algn="l"/>
            <a:r>
              <a:rPr lang="it-IT" dirty="0" smtClean="0"/>
              <a:t> la corruzione cause ed effetti</a:t>
            </a:r>
            <a:endParaRPr lang="it-IT" dirty="0"/>
          </a:p>
        </p:txBody>
      </p:sp>
      <p:sp>
        <p:nvSpPr>
          <p:cNvPr id="4" name="Sottotitolo 3"/>
          <p:cNvSpPr>
            <a:spLocks noGrp="1"/>
          </p:cNvSpPr>
          <p:nvPr>
            <p:ph type="subTitle" idx="1"/>
          </p:nvPr>
        </p:nvSpPr>
        <p:spPr>
          <a:xfrm>
            <a:off x="1115616" y="1484784"/>
            <a:ext cx="7239716" cy="5616624"/>
          </a:xfrm>
        </p:spPr>
        <p:txBody>
          <a:bodyPr>
            <a:normAutofit fontScale="32500" lnSpcReduction="20000"/>
          </a:bodyPr>
          <a:lstStyle/>
          <a:p>
            <a:pPr algn="l"/>
            <a:endParaRPr lang="it-IT" dirty="0" smtClean="0"/>
          </a:p>
          <a:p>
            <a:pPr algn="ctr"/>
            <a:r>
              <a:rPr lang="it-IT" sz="8600" dirty="0" smtClean="0"/>
              <a:t>Programmi suggeriti </a:t>
            </a:r>
            <a:r>
              <a:rPr lang="it-IT" sz="8600" dirty="0" err="1" smtClean="0"/>
              <a:t>daTI</a:t>
            </a:r>
            <a:endParaRPr lang="it-IT" sz="6200" dirty="0" smtClean="0"/>
          </a:p>
          <a:p>
            <a:pPr algn="l"/>
            <a:r>
              <a:rPr lang="it-IT" sz="4900" dirty="0" smtClean="0"/>
              <a:t>1-Prevenzione nelle </a:t>
            </a:r>
            <a:r>
              <a:rPr lang="it-IT" sz="4900" dirty="0" err="1" smtClean="0"/>
              <a:t>scuole,diffusione</a:t>
            </a:r>
            <a:r>
              <a:rPr lang="it-IT" sz="4900" dirty="0" smtClean="0"/>
              <a:t> cultura etica</a:t>
            </a:r>
          </a:p>
          <a:p>
            <a:pPr algn="l">
              <a:defRPr/>
            </a:pPr>
            <a:r>
              <a:rPr lang="it-IT" sz="4900" dirty="0" smtClean="0"/>
              <a:t>2-Essere determinati nella azione di repressione in modo tale </a:t>
            </a:r>
            <a:r>
              <a:rPr lang="en-US" sz="4900" dirty="0" err="1" smtClean="0"/>
              <a:t>che</a:t>
            </a:r>
            <a:r>
              <a:rPr lang="en-US" sz="4900" dirty="0" smtClean="0"/>
              <a:t> </a:t>
            </a:r>
            <a:r>
              <a:rPr lang="en-US" sz="4900" dirty="0" err="1" smtClean="0"/>
              <a:t>il</a:t>
            </a:r>
            <a:r>
              <a:rPr lang="en-US" sz="4900" dirty="0" smtClean="0"/>
              <a:t> </a:t>
            </a:r>
            <a:r>
              <a:rPr lang="en-US" sz="4900" dirty="0" err="1" smtClean="0"/>
              <a:t>corrotto</a:t>
            </a:r>
            <a:r>
              <a:rPr lang="en-US" sz="4900" dirty="0" smtClean="0"/>
              <a:t> </a:t>
            </a:r>
            <a:r>
              <a:rPr lang="en-US" sz="4900" dirty="0" err="1"/>
              <a:t>s</a:t>
            </a:r>
            <a:r>
              <a:rPr lang="en-US" sz="4900" dirty="0" err="1" smtClean="0"/>
              <a:t>ia</a:t>
            </a:r>
            <a:r>
              <a:rPr lang="en-US" sz="4900" dirty="0" smtClean="0"/>
              <a:t> </a:t>
            </a:r>
            <a:r>
              <a:rPr lang="en-US" sz="4900" dirty="0" err="1" smtClean="0"/>
              <a:t>scoraggiato</a:t>
            </a:r>
            <a:r>
              <a:rPr lang="en-US" sz="4900" dirty="0" smtClean="0"/>
              <a:t> dal </a:t>
            </a:r>
            <a:r>
              <a:rPr lang="en-US" sz="4900" dirty="0" err="1" smtClean="0"/>
              <a:t>compiere</a:t>
            </a:r>
            <a:r>
              <a:rPr lang="en-US" sz="4900" dirty="0" smtClean="0"/>
              <a:t> un </a:t>
            </a:r>
            <a:r>
              <a:rPr lang="en-US" sz="4900" dirty="0" err="1" smtClean="0"/>
              <a:t>crimine</a:t>
            </a:r>
            <a:r>
              <a:rPr lang="en-US" sz="4900" dirty="0" smtClean="0"/>
              <a:t> </a:t>
            </a:r>
            <a:r>
              <a:rPr lang="en-US" sz="4900" dirty="0" err="1" smtClean="0"/>
              <a:t>sulla</a:t>
            </a:r>
            <a:r>
              <a:rPr lang="en-US" sz="4900" dirty="0" smtClean="0"/>
              <a:t> base di un </a:t>
            </a:r>
            <a:r>
              <a:rPr lang="en-US" sz="4900" dirty="0" err="1" smtClean="0"/>
              <a:t>ragionamento</a:t>
            </a:r>
            <a:r>
              <a:rPr lang="en-US" sz="4900" dirty="0" smtClean="0"/>
              <a:t> di </a:t>
            </a:r>
            <a:r>
              <a:rPr lang="en-US" sz="4900" dirty="0" err="1" smtClean="0"/>
              <a:t>vantaggi</a:t>
            </a:r>
            <a:r>
              <a:rPr lang="en-US" sz="4900" dirty="0" smtClean="0"/>
              <a:t>/ </a:t>
            </a:r>
            <a:r>
              <a:rPr lang="en-US" sz="4900" dirty="0" err="1" smtClean="0"/>
              <a:t>svantaggi</a:t>
            </a:r>
            <a:r>
              <a:rPr lang="en-US" sz="4900" dirty="0" smtClean="0"/>
              <a:t>(</a:t>
            </a:r>
            <a:r>
              <a:rPr lang="en-US" sz="4900" dirty="0" err="1" smtClean="0"/>
              <a:t>deterrenza</a:t>
            </a:r>
            <a:r>
              <a:rPr lang="en-US" sz="4900" dirty="0" smtClean="0"/>
              <a:t> art.43 </a:t>
            </a:r>
            <a:r>
              <a:rPr lang="en-US" sz="4900" dirty="0" err="1" smtClean="0"/>
              <a:t>bis</a:t>
            </a:r>
            <a:r>
              <a:rPr lang="en-US" sz="4900" dirty="0" smtClean="0"/>
              <a:t>)</a:t>
            </a:r>
          </a:p>
          <a:p>
            <a:pPr algn="l">
              <a:defRPr/>
            </a:pPr>
            <a:r>
              <a:rPr lang="en-US" sz="4900" dirty="0" smtClean="0"/>
              <a:t>3-Introdurre </a:t>
            </a:r>
            <a:r>
              <a:rPr lang="en-US" sz="4900" dirty="0" err="1" smtClean="0"/>
              <a:t>il</a:t>
            </a:r>
            <a:r>
              <a:rPr lang="en-US" sz="4900" dirty="0" smtClean="0"/>
              <a:t> NIS(national integrity System )</a:t>
            </a:r>
            <a:r>
              <a:rPr lang="en-US" sz="4900" dirty="0" err="1" smtClean="0"/>
              <a:t>nella</a:t>
            </a:r>
            <a:r>
              <a:rPr lang="en-US" sz="4900" dirty="0" smtClean="0"/>
              <a:t> UE e </a:t>
            </a:r>
            <a:r>
              <a:rPr lang="en-US" sz="4900" dirty="0" err="1" smtClean="0"/>
              <a:t>gradualmente</a:t>
            </a:r>
            <a:r>
              <a:rPr lang="en-US" sz="4900" dirty="0" smtClean="0"/>
              <a:t> in </a:t>
            </a:r>
            <a:r>
              <a:rPr lang="en-US" sz="4900" dirty="0" err="1" smtClean="0"/>
              <a:t>tutti</a:t>
            </a:r>
            <a:r>
              <a:rPr lang="en-US" sz="4900" dirty="0" smtClean="0"/>
              <a:t> I </a:t>
            </a:r>
            <a:r>
              <a:rPr lang="en-US" sz="4900" dirty="0" err="1" smtClean="0"/>
              <a:t>paesi</a:t>
            </a:r>
            <a:r>
              <a:rPr lang="en-US" sz="4900" dirty="0" smtClean="0"/>
              <a:t> per  </a:t>
            </a:r>
            <a:r>
              <a:rPr lang="en-US" sz="4900" dirty="0" err="1" smtClean="0"/>
              <a:t>accertarsi</a:t>
            </a:r>
            <a:r>
              <a:rPr lang="en-US" sz="4900" dirty="0" smtClean="0"/>
              <a:t> </a:t>
            </a:r>
            <a:r>
              <a:rPr lang="en-US" sz="4900" dirty="0" err="1" smtClean="0"/>
              <a:t>sulla</a:t>
            </a:r>
            <a:r>
              <a:rPr lang="en-US" sz="4900" dirty="0" smtClean="0"/>
              <a:t> </a:t>
            </a:r>
            <a:r>
              <a:rPr lang="en-US" sz="4900" dirty="0" err="1" smtClean="0"/>
              <a:t>efficienza</a:t>
            </a:r>
            <a:r>
              <a:rPr lang="en-US" sz="4900" dirty="0" smtClean="0"/>
              <a:t> </a:t>
            </a:r>
            <a:r>
              <a:rPr lang="en-US" sz="4900" dirty="0" err="1" smtClean="0"/>
              <a:t>ed</a:t>
            </a:r>
            <a:r>
              <a:rPr lang="en-US" sz="4900" dirty="0" smtClean="0"/>
              <a:t> </a:t>
            </a:r>
            <a:r>
              <a:rPr lang="en-US" sz="4900" dirty="0" err="1" smtClean="0"/>
              <a:t>appropriatezzza</a:t>
            </a:r>
            <a:r>
              <a:rPr lang="en-US" sz="4900" dirty="0" smtClean="0"/>
              <a:t> </a:t>
            </a:r>
            <a:r>
              <a:rPr lang="en-US" sz="4900" dirty="0" err="1" smtClean="0"/>
              <a:t>dei</a:t>
            </a:r>
            <a:r>
              <a:rPr lang="en-US" sz="4900" dirty="0" smtClean="0"/>
              <a:t> 13 </a:t>
            </a:r>
            <a:r>
              <a:rPr lang="en-US" sz="4900" dirty="0" err="1" smtClean="0"/>
              <a:t>piloni</a:t>
            </a:r>
            <a:r>
              <a:rPr lang="en-US" sz="4900" dirty="0" smtClean="0"/>
              <a:t> </a:t>
            </a:r>
            <a:r>
              <a:rPr lang="en-US" sz="4900" dirty="0" err="1" smtClean="0"/>
              <a:t>delle</a:t>
            </a:r>
            <a:r>
              <a:rPr lang="en-US" sz="4900" dirty="0" smtClean="0"/>
              <a:t> </a:t>
            </a:r>
            <a:r>
              <a:rPr lang="en-US" sz="4900" dirty="0" err="1" smtClean="0"/>
              <a:t>fondamenta</a:t>
            </a:r>
            <a:r>
              <a:rPr lang="en-US" sz="4900" dirty="0" smtClean="0"/>
              <a:t> del </a:t>
            </a:r>
            <a:r>
              <a:rPr lang="en-US" sz="4900" dirty="0" err="1" smtClean="0"/>
              <a:t>tempio</a:t>
            </a:r>
            <a:r>
              <a:rPr lang="en-US" sz="4900" dirty="0" smtClean="0"/>
              <a:t> </a:t>
            </a:r>
            <a:r>
              <a:rPr lang="en-US" sz="4900" dirty="0" err="1" smtClean="0"/>
              <a:t>dell’integrità</a:t>
            </a:r>
            <a:endParaRPr lang="en-US" sz="4900" dirty="0" smtClean="0"/>
          </a:p>
          <a:p>
            <a:pPr algn="ctr">
              <a:defRPr/>
            </a:pPr>
            <a:r>
              <a:rPr lang="en-US" sz="4900" dirty="0" err="1" smtClean="0"/>
              <a:t>Legislative,ExecutiveJudiciaryPublic</a:t>
            </a:r>
            <a:r>
              <a:rPr lang="en-US" sz="4900" dirty="0" smtClean="0"/>
              <a:t> </a:t>
            </a:r>
            <a:r>
              <a:rPr lang="en-US" sz="4900" dirty="0" err="1" smtClean="0"/>
              <a:t>SectorLaw</a:t>
            </a:r>
            <a:r>
              <a:rPr lang="en-US" sz="4900" dirty="0" smtClean="0"/>
              <a:t> </a:t>
            </a:r>
            <a:r>
              <a:rPr lang="en-US" sz="4900" dirty="0"/>
              <a:t>Enforcement </a:t>
            </a:r>
            <a:r>
              <a:rPr lang="en-US" sz="4900" dirty="0" err="1" smtClean="0"/>
              <a:t>AgenciesElectoral</a:t>
            </a:r>
            <a:r>
              <a:rPr lang="en-US" sz="4900" dirty="0" smtClean="0"/>
              <a:t> </a:t>
            </a:r>
            <a:r>
              <a:rPr lang="en-US" sz="4900" dirty="0"/>
              <a:t>Management </a:t>
            </a:r>
            <a:r>
              <a:rPr lang="en-US" sz="4900" dirty="0" err="1" smtClean="0"/>
              <a:t>BodiesOmbudsmanSupree</a:t>
            </a:r>
            <a:r>
              <a:rPr lang="en-US" sz="4900" dirty="0" smtClean="0"/>
              <a:t> </a:t>
            </a:r>
            <a:r>
              <a:rPr lang="en-US" sz="4900" dirty="0"/>
              <a:t>Audit </a:t>
            </a:r>
            <a:r>
              <a:rPr lang="en-US" sz="4900" dirty="0" err="1" smtClean="0"/>
              <a:t>InstitutionAnti</a:t>
            </a:r>
            <a:r>
              <a:rPr lang="en-US" sz="4900" dirty="0" smtClean="0"/>
              <a:t>-corruption </a:t>
            </a:r>
            <a:r>
              <a:rPr lang="en-US" sz="4900" dirty="0" err="1" smtClean="0"/>
              <a:t>agenciesPolitilPartiesMediaCivilSocietyBusiness</a:t>
            </a:r>
            <a:endParaRPr lang="en-US" sz="4900" dirty="0" smtClean="0"/>
          </a:p>
          <a:p>
            <a:pPr algn="l">
              <a:defRPr/>
            </a:pPr>
            <a:r>
              <a:rPr lang="en-US" sz="4900" dirty="0" smtClean="0"/>
              <a:t>4 </a:t>
            </a:r>
            <a:r>
              <a:rPr lang="en-US" sz="4900" dirty="0" err="1" smtClean="0"/>
              <a:t>Ottemperare</a:t>
            </a:r>
            <a:r>
              <a:rPr lang="en-US" sz="4900" dirty="0" smtClean="0"/>
              <a:t> </a:t>
            </a:r>
            <a:r>
              <a:rPr lang="en-US" sz="4900" dirty="0" err="1" smtClean="0"/>
              <a:t>alle</a:t>
            </a:r>
            <a:r>
              <a:rPr lang="en-US" sz="4900" dirty="0" smtClean="0"/>
              <a:t> </a:t>
            </a:r>
            <a:r>
              <a:rPr lang="en-US" sz="4900" dirty="0" err="1" smtClean="0"/>
              <a:t>clausole</a:t>
            </a:r>
            <a:r>
              <a:rPr lang="en-US" sz="4900" dirty="0" smtClean="0"/>
              <a:t> </a:t>
            </a:r>
            <a:r>
              <a:rPr lang="en-US" sz="4900" dirty="0" err="1" smtClean="0"/>
              <a:t>della</a:t>
            </a:r>
            <a:r>
              <a:rPr lang="en-US" sz="4900" dirty="0" smtClean="0"/>
              <a:t> </a:t>
            </a:r>
            <a:r>
              <a:rPr lang="en-US" sz="4900" dirty="0" err="1" smtClean="0"/>
              <a:t>normativa</a:t>
            </a:r>
            <a:r>
              <a:rPr lang="en-US" sz="4900" dirty="0" smtClean="0"/>
              <a:t> </a:t>
            </a:r>
            <a:r>
              <a:rPr lang="en-US" sz="4900" dirty="0" err="1" smtClean="0"/>
              <a:t>gia</a:t>
            </a:r>
            <a:r>
              <a:rPr lang="en-US" sz="4900" dirty="0" smtClean="0"/>
              <a:t>’ </a:t>
            </a:r>
            <a:r>
              <a:rPr lang="en-US" sz="4900" dirty="0" err="1" smtClean="0"/>
              <a:t>ratificata</a:t>
            </a:r>
            <a:r>
              <a:rPr lang="en-US" sz="4900" dirty="0" smtClean="0"/>
              <a:t>  in </a:t>
            </a:r>
            <a:r>
              <a:rPr lang="en-US" sz="4900" dirty="0" err="1" smtClean="0"/>
              <a:t>particolare</a:t>
            </a:r>
            <a:r>
              <a:rPr lang="en-US" sz="4900" dirty="0" smtClean="0"/>
              <a:t> </a:t>
            </a:r>
            <a:r>
              <a:rPr lang="en-US" sz="4900" dirty="0" err="1" smtClean="0"/>
              <a:t>l’UNCAC</a:t>
            </a:r>
            <a:r>
              <a:rPr lang="en-US" sz="4900" dirty="0" smtClean="0"/>
              <a:t>(</a:t>
            </a:r>
            <a:r>
              <a:rPr lang="en-US" sz="4900" dirty="0" err="1" smtClean="0"/>
              <a:t>vedette</a:t>
            </a:r>
            <a:r>
              <a:rPr lang="en-US" sz="4900" dirty="0" smtClean="0"/>
              <a:t> </a:t>
            </a:r>
            <a:r>
              <a:rPr lang="en-US" sz="4900" dirty="0" err="1" smtClean="0"/>
              <a:t>civiche,confisca</a:t>
            </a:r>
            <a:r>
              <a:rPr lang="en-US" sz="4900" dirty="0" smtClean="0"/>
              <a:t> </a:t>
            </a:r>
            <a:r>
              <a:rPr lang="en-US" sz="4900" dirty="0" err="1" smtClean="0"/>
              <a:t>beni</a:t>
            </a:r>
            <a:r>
              <a:rPr lang="en-US" sz="4900" dirty="0" smtClean="0"/>
              <a:t> </a:t>
            </a:r>
            <a:r>
              <a:rPr lang="en-US" sz="4900" dirty="0" err="1" smtClean="0"/>
              <a:t>oggetto</a:t>
            </a:r>
            <a:r>
              <a:rPr lang="en-US" sz="4900" dirty="0" smtClean="0"/>
              <a:t> </a:t>
            </a:r>
            <a:r>
              <a:rPr lang="en-US" sz="4900" dirty="0" err="1" smtClean="0"/>
              <a:t>della</a:t>
            </a:r>
            <a:r>
              <a:rPr lang="en-US" sz="4900" dirty="0" smtClean="0"/>
              <a:t> </a:t>
            </a:r>
            <a:r>
              <a:rPr lang="en-US" sz="4900" dirty="0" err="1" smtClean="0"/>
              <a:t>corruzione,istituire</a:t>
            </a:r>
            <a:r>
              <a:rPr lang="en-US" sz="4900" dirty="0" smtClean="0"/>
              <a:t> </a:t>
            </a:r>
            <a:r>
              <a:rPr lang="en-US" sz="4900" dirty="0" err="1" smtClean="0"/>
              <a:t>l’ufficio</a:t>
            </a:r>
            <a:r>
              <a:rPr lang="en-US" sz="4900" dirty="0" smtClean="0"/>
              <a:t> del </a:t>
            </a:r>
            <a:r>
              <a:rPr lang="en-US" sz="4900" dirty="0" err="1" smtClean="0"/>
              <a:t>commisario</a:t>
            </a:r>
            <a:r>
              <a:rPr lang="en-US" sz="4900" dirty="0" smtClean="0"/>
              <a:t> con </a:t>
            </a:r>
            <a:r>
              <a:rPr lang="en-US" sz="4900" dirty="0" err="1" smtClean="0"/>
              <a:t>poteri</a:t>
            </a:r>
            <a:r>
              <a:rPr lang="en-US" sz="4900" dirty="0" smtClean="0"/>
              <a:t> </a:t>
            </a:r>
            <a:r>
              <a:rPr lang="en-US" sz="4900" dirty="0" err="1" smtClean="0"/>
              <a:t>indipendenti</a:t>
            </a:r>
            <a:r>
              <a:rPr lang="en-US" sz="4900" dirty="0" smtClean="0"/>
              <a:t>.)</a:t>
            </a:r>
          </a:p>
          <a:p>
            <a:pPr algn="l">
              <a:defRPr/>
            </a:pPr>
            <a:r>
              <a:rPr lang="en-US" sz="4900" dirty="0" smtClean="0"/>
              <a:t>5 </a:t>
            </a:r>
            <a:r>
              <a:rPr lang="en-US" sz="4900" dirty="0" err="1" smtClean="0"/>
              <a:t>Diffondere</a:t>
            </a:r>
            <a:r>
              <a:rPr lang="en-US" sz="4900" dirty="0" smtClean="0"/>
              <a:t> </a:t>
            </a:r>
            <a:r>
              <a:rPr lang="en-US" sz="4900" dirty="0" err="1" smtClean="0"/>
              <a:t>l’utilizzo</a:t>
            </a:r>
            <a:r>
              <a:rPr lang="en-US" sz="4900" dirty="0" smtClean="0"/>
              <a:t> </a:t>
            </a:r>
            <a:r>
              <a:rPr lang="en-US" sz="4900" dirty="0" err="1" smtClean="0"/>
              <a:t>dei</a:t>
            </a:r>
            <a:r>
              <a:rPr lang="en-US" sz="4900" dirty="0" smtClean="0"/>
              <a:t> </a:t>
            </a:r>
            <a:r>
              <a:rPr lang="en-US" sz="4900" dirty="0" err="1" smtClean="0"/>
              <a:t>patti</a:t>
            </a:r>
            <a:r>
              <a:rPr lang="en-US" sz="4900" dirty="0" smtClean="0"/>
              <a:t> </a:t>
            </a:r>
            <a:r>
              <a:rPr lang="en-US" sz="4900" dirty="0" err="1" smtClean="0"/>
              <a:t>d’integrità</a:t>
            </a:r>
            <a:endParaRPr lang="en-US" sz="4900" dirty="0" smtClean="0"/>
          </a:p>
          <a:p>
            <a:pPr algn="l">
              <a:defRPr/>
            </a:pPr>
            <a:r>
              <a:rPr lang="en-US" sz="4900" dirty="0" smtClean="0"/>
              <a:t>6Diffondere </a:t>
            </a:r>
            <a:r>
              <a:rPr lang="en-US" sz="4900" dirty="0" err="1" smtClean="0"/>
              <a:t>l’appartenenza</a:t>
            </a:r>
            <a:r>
              <a:rPr lang="en-US" sz="4900" dirty="0" smtClean="0"/>
              <a:t> </a:t>
            </a:r>
            <a:r>
              <a:rPr lang="en-US" sz="4900" dirty="0" err="1" smtClean="0"/>
              <a:t>dei</a:t>
            </a:r>
            <a:r>
              <a:rPr lang="en-US" sz="4900" dirty="0" smtClean="0"/>
              <a:t> </a:t>
            </a:r>
            <a:r>
              <a:rPr lang="en-US" sz="4900" dirty="0" err="1" smtClean="0"/>
              <a:t>privati</a:t>
            </a:r>
            <a:r>
              <a:rPr lang="en-US" sz="4900" dirty="0" smtClean="0"/>
              <a:t> al Global Compact per </a:t>
            </a:r>
            <a:r>
              <a:rPr lang="en-US" sz="4900" dirty="0" err="1" smtClean="0"/>
              <a:t>realizzare</a:t>
            </a:r>
            <a:r>
              <a:rPr lang="en-US" sz="4900" dirty="0" smtClean="0"/>
              <a:t> </a:t>
            </a:r>
            <a:r>
              <a:rPr lang="en-US" sz="4900" dirty="0" err="1"/>
              <a:t>g</a:t>
            </a:r>
            <a:r>
              <a:rPr lang="en-US" sz="4900" dirty="0" err="1" smtClean="0"/>
              <a:t>li</a:t>
            </a:r>
            <a:r>
              <a:rPr lang="en-US" sz="4900" dirty="0" smtClean="0"/>
              <a:t> </a:t>
            </a:r>
            <a:r>
              <a:rPr lang="en-US" sz="4900" dirty="0" err="1" smtClean="0"/>
              <a:t>obiettivi</a:t>
            </a:r>
            <a:r>
              <a:rPr lang="en-US" sz="4900" dirty="0" smtClean="0"/>
              <a:t> </a:t>
            </a:r>
            <a:r>
              <a:rPr lang="en-US" sz="4900" dirty="0" err="1" smtClean="0"/>
              <a:t>della</a:t>
            </a:r>
            <a:r>
              <a:rPr lang="en-US" sz="4900" dirty="0" smtClean="0"/>
              <a:t> </a:t>
            </a:r>
            <a:r>
              <a:rPr lang="en-US" sz="4900" dirty="0" err="1" smtClean="0"/>
              <a:t>CSRe</a:t>
            </a:r>
            <a:r>
              <a:rPr lang="en-US" sz="4900" dirty="0" smtClean="0"/>
              <a:t> </a:t>
            </a:r>
            <a:r>
              <a:rPr lang="en-US" sz="4900" dirty="0" err="1" smtClean="0"/>
              <a:t>della</a:t>
            </a:r>
            <a:r>
              <a:rPr lang="en-US" sz="4900" dirty="0" smtClean="0"/>
              <a:t> </a:t>
            </a:r>
            <a:r>
              <a:rPr lang="en-US" sz="4900" dirty="0" err="1" smtClean="0"/>
              <a:t>sostenibilità</a:t>
            </a:r>
            <a:r>
              <a:rPr lang="en-US" sz="4900" dirty="0" smtClean="0"/>
              <a:t> in </a:t>
            </a:r>
            <a:r>
              <a:rPr lang="en-US" sz="4900" dirty="0" err="1" smtClean="0"/>
              <a:t>generale</a:t>
            </a:r>
            <a:endParaRPr lang="en-US" sz="4900" dirty="0"/>
          </a:p>
          <a:p>
            <a:pPr algn="l"/>
            <a:r>
              <a:rPr lang="it-IT" sz="4900" dirty="0" smtClean="0"/>
              <a:t>:</a:t>
            </a:r>
            <a:endParaRPr lang="it-IT" sz="4900" dirty="0"/>
          </a:p>
        </p:txBody>
      </p:sp>
      <p:sp>
        <p:nvSpPr>
          <p:cNvPr id="5" name="Rettangolo 4"/>
          <p:cNvSpPr/>
          <p:nvPr/>
        </p:nvSpPr>
        <p:spPr>
          <a:xfrm>
            <a:off x="7574222" y="95527232"/>
            <a:ext cx="317996" cy="244300724"/>
          </a:xfrm>
          <a:prstGeom prst="rect">
            <a:avLst/>
          </a:prstGeom>
        </p:spPr>
        <p:txBody>
          <a:bodyPr wrap="square">
            <a:spAutoFit/>
          </a:bodyPr>
          <a:lstStyle/>
          <a:p>
            <a:pPr>
              <a:defRPr/>
            </a:pPr>
            <a:r>
              <a:rPr lang="it-IT" sz="2600" dirty="0">
                <a:solidFill>
                  <a:prstClr val="white"/>
                </a:solidFill>
              </a:rPr>
              <a:t>-Piani </a:t>
            </a:r>
            <a:r>
              <a:rPr lang="en-US" sz="2800" dirty="0"/>
              <a:t>Legislature</a:t>
            </a:r>
          </a:p>
          <a:p>
            <a:pPr>
              <a:defRPr/>
            </a:pPr>
            <a:r>
              <a:rPr lang="en-US" sz="2800" dirty="0"/>
              <a:t>Executive</a:t>
            </a:r>
          </a:p>
          <a:p>
            <a:pPr>
              <a:defRPr/>
            </a:pPr>
            <a:r>
              <a:rPr lang="en-US" sz="2800" dirty="0" err="1" smtClean="0"/>
              <a:t>Juiciary</a:t>
            </a:r>
            <a:endParaRPr lang="en-US" sz="2800" dirty="0"/>
          </a:p>
          <a:p>
            <a:pPr>
              <a:defRPr/>
            </a:pPr>
            <a:r>
              <a:rPr lang="en-US" sz="2800" dirty="0"/>
              <a:t>Public Sector</a:t>
            </a:r>
          </a:p>
          <a:p>
            <a:pPr>
              <a:defRPr/>
            </a:pPr>
            <a:r>
              <a:rPr lang="en-US" sz="2800" dirty="0"/>
              <a:t>Law Enforcement Agencies</a:t>
            </a:r>
          </a:p>
          <a:p>
            <a:pPr>
              <a:defRPr/>
            </a:pPr>
            <a:r>
              <a:rPr lang="en-US" sz="2800" dirty="0"/>
              <a:t>Electoral Management Bodies</a:t>
            </a:r>
          </a:p>
          <a:p>
            <a:r>
              <a:rPr lang="en-US" sz="2800" dirty="0"/>
              <a:t>Ombudsman</a:t>
            </a:r>
            <a:endParaRPr lang="it-IT" sz="2800" dirty="0"/>
          </a:p>
          <a:p>
            <a:pPr>
              <a:defRPr/>
            </a:pPr>
            <a:r>
              <a:rPr lang="en-US" sz="2800" dirty="0"/>
              <a:t>Supreme Audit Institution</a:t>
            </a:r>
          </a:p>
          <a:p>
            <a:pPr>
              <a:defRPr/>
            </a:pPr>
            <a:r>
              <a:rPr lang="en-US" sz="2800" dirty="0"/>
              <a:t>Anti-corruption agencies</a:t>
            </a:r>
          </a:p>
          <a:p>
            <a:pPr>
              <a:defRPr/>
            </a:pPr>
            <a:r>
              <a:rPr lang="en-US" sz="2800" dirty="0"/>
              <a:t>Political Parties</a:t>
            </a:r>
          </a:p>
          <a:p>
            <a:pPr>
              <a:defRPr/>
            </a:pPr>
            <a:r>
              <a:rPr lang="en-US" sz="2800" dirty="0"/>
              <a:t>Media</a:t>
            </a:r>
          </a:p>
          <a:p>
            <a:pPr>
              <a:defRPr/>
            </a:pPr>
            <a:r>
              <a:rPr lang="en-US" sz="2800" dirty="0"/>
              <a:t>Civil Society</a:t>
            </a:r>
          </a:p>
          <a:p>
            <a:pPr>
              <a:defRPr/>
            </a:pPr>
            <a:r>
              <a:rPr lang="en-US" sz="2800" dirty="0"/>
              <a:t>Business</a:t>
            </a:r>
          </a:p>
          <a:p>
            <a:pPr marR="45720" lvl="0">
              <a:spcBef>
                <a:spcPct val="20000"/>
              </a:spcBef>
              <a:buClr>
                <a:srgbClr val="0BD0D9"/>
              </a:buClr>
              <a:buSzPct val="95000"/>
            </a:pPr>
            <a:r>
              <a:rPr lang="it-IT" sz="2600" dirty="0" smtClean="0">
                <a:solidFill>
                  <a:prstClr val="white"/>
                </a:solidFill>
              </a:rPr>
              <a:t>anticorruzione preventiv</a:t>
            </a:r>
            <a:r>
              <a:rPr lang="it-IT" sz="2800" dirty="0" smtClean="0">
                <a:solidFill>
                  <a:prstClr val="white"/>
                </a:solidFill>
              </a:rPr>
              <a:t>o </a:t>
            </a:r>
            <a:r>
              <a:rPr lang="it-IT" sz="2800" dirty="0">
                <a:solidFill>
                  <a:prstClr val="white"/>
                </a:solidFill>
              </a:rPr>
              <a:t>non possa essere incoraggiato da una pena troppo blanda per  l’azione criminale </a:t>
            </a:r>
            <a:r>
              <a:rPr lang="it-IT" sz="2800" dirty="0" err="1">
                <a:solidFill>
                  <a:prstClr val="white"/>
                </a:solidFill>
              </a:rPr>
              <a:t>svolta.Il</a:t>
            </a:r>
            <a:r>
              <a:rPr lang="it-IT" sz="2800" dirty="0">
                <a:solidFill>
                  <a:prstClr val="white"/>
                </a:solidFill>
              </a:rPr>
              <a:t> corrotto come il mafioso ha paura del 43bis.</a:t>
            </a:r>
            <a:br>
              <a:rPr lang="it-IT" sz="2800" dirty="0">
                <a:solidFill>
                  <a:prstClr val="white"/>
                </a:solidFill>
              </a:rPr>
            </a:br>
            <a:r>
              <a:rPr lang="it-IT" sz="2800" dirty="0">
                <a:solidFill>
                  <a:prstClr val="white"/>
                </a:solidFill>
              </a:rPr>
              <a:t>Applicare internazionalmente per ogni paese il </a:t>
            </a:r>
            <a:r>
              <a:rPr lang="it-IT" sz="2800" dirty="0" err="1">
                <a:solidFill>
                  <a:prstClr val="white"/>
                </a:solidFill>
              </a:rPr>
              <a:t>national</a:t>
            </a:r>
            <a:r>
              <a:rPr lang="it-IT" sz="2800" dirty="0">
                <a:solidFill>
                  <a:prstClr val="white"/>
                </a:solidFill>
              </a:rPr>
              <a:t> </a:t>
            </a:r>
            <a:r>
              <a:rPr lang="it-IT" sz="2800" dirty="0" err="1">
                <a:solidFill>
                  <a:prstClr val="white"/>
                </a:solidFill>
              </a:rPr>
              <a:t>integrity</a:t>
            </a:r>
            <a:r>
              <a:rPr lang="it-IT" sz="2800" dirty="0">
                <a:solidFill>
                  <a:prstClr val="white"/>
                </a:solidFill>
              </a:rPr>
              <a:t> </a:t>
            </a:r>
            <a:r>
              <a:rPr lang="it-IT" sz="2800" dirty="0" err="1">
                <a:solidFill>
                  <a:prstClr val="white"/>
                </a:solidFill>
              </a:rPr>
              <a:t>system</a:t>
            </a:r>
            <a:r>
              <a:rPr lang="it-IT" sz="2800" dirty="0">
                <a:solidFill>
                  <a:prstClr val="white"/>
                </a:solidFill>
              </a:rPr>
              <a:t>(NIS) che analizza la consistenza di 13 sistemi che se corruzione. Tali </a:t>
            </a:r>
            <a:r>
              <a:rPr lang="it-IT" sz="3200" dirty="0">
                <a:solidFill>
                  <a:prstClr val="white"/>
                </a:solidFill>
              </a:rPr>
              <a:t>         </a:t>
            </a:r>
            <a:r>
              <a:rPr lang="it-IT" sz="2800" dirty="0" err="1" smtClean="0">
                <a:solidFill>
                  <a:prstClr val="white"/>
                </a:solidFill>
              </a:rPr>
              <a:t>fficienticostituiscono</a:t>
            </a:r>
            <a:r>
              <a:rPr lang="it-IT" sz="2800" dirty="0" smtClean="0">
                <a:solidFill>
                  <a:prstClr val="white"/>
                </a:solidFill>
              </a:rPr>
              <a:t> </a:t>
            </a:r>
            <a:r>
              <a:rPr lang="it-IT" sz="2800" dirty="0">
                <a:solidFill>
                  <a:prstClr val="white"/>
                </a:solidFill>
              </a:rPr>
              <a:t>un solido deterrente per la lotta alla </a:t>
            </a:r>
            <a:r>
              <a:rPr lang="it-IT" sz="8000" dirty="0" smtClean="0">
                <a:solidFill>
                  <a:prstClr val="white"/>
                </a:solidFill>
              </a:rPr>
              <a:t>ione</a:t>
            </a:r>
            <a:r>
              <a:rPr lang="en-US" sz="2400" dirty="0"/>
              <a:t>d</a:t>
            </a:r>
            <a:endParaRPr lang="it-IT" sz="2600" dirty="0">
              <a:solidFill>
                <a:prstClr val="white"/>
              </a:solidFill>
            </a:endParaRP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6" name="Segnaposto numero diapositiva 5"/>
          <p:cNvSpPr>
            <a:spLocks noGrp="1"/>
          </p:cNvSpPr>
          <p:nvPr>
            <p:ph type="sldNum" sz="quarter" idx="12"/>
          </p:nvPr>
        </p:nvSpPr>
        <p:spPr/>
        <p:txBody>
          <a:bodyPr/>
          <a:lstStyle/>
          <a:p>
            <a:fld id="{F37E86F0-FE9E-4900-AA9B-BF4D4875EA64}" type="slidenum">
              <a:rPr lang="it-IT" smtClean="0"/>
              <a:t>23</a:t>
            </a:fld>
            <a:endParaRPr lang="it-IT"/>
          </a:p>
        </p:txBody>
      </p:sp>
    </p:spTree>
    <p:extLst>
      <p:ext uri="{BB962C8B-B14F-4D97-AF65-F5344CB8AC3E}">
        <p14:creationId xmlns:p14="http://schemas.microsoft.com/office/powerpoint/2010/main" val="31113896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lnSpcReduction="10000"/>
          </a:bodyPr>
          <a:lstStyle/>
          <a:p>
            <a:pPr algn="ctr"/>
            <a:r>
              <a:rPr lang="it-IT" dirty="0" smtClean="0"/>
              <a:t>L’ORGANIZZAZIONE ETICA</a:t>
            </a:r>
          </a:p>
          <a:p>
            <a:pPr algn="ctr"/>
            <a:r>
              <a:rPr lang="it-IT" dirty="0" smtClean="0"/>
              <a:t>La lotta alla corruzione è condizione necessaria  per ogni politica di sostenibilità e CSR.</a:t>
            </a:r>
          </a:p>
          <a:p>
            <a:pPr algn="ctr"/>
            <a:r>
              <a:rPr lang="it-IT" dirty="0" smtClean="0"/>
              <a:t>Chi siamo, da dove veniamo, dove andiamo</a:t>
            </a:r>
          </a:p>
          <a:p>
            <a:pPr algn="ctr"/>
            <a:r>
              <a:rPr lang="it-IT" dirty="0" smtClean="0"/>
              <a:t>Visione cultura valori</a:t>
            </a:r>
          </a:p>
          <a:p>
            <a:pPr algn="ctr"/>
            <a:r>
              <a:rPr lang="it-IT" dirty="0" smtClean="0"/>
              <a:t>Codice etico</a:t>
            </a:r>
          </a:p>
          <a:p>
            <a:pPr algn="ctr"/>
            <a:r>
              <a:rPr lang="it-IT" dirty="0" smtClean="0"/>
              <a:t>Effetti </a:t>
            </a:r>
            <a:r>
              <a:rPr lang="it-IT" dirty="0" err="1" smtClean="0"/>
              <a:t>stakeholders</a:t>
            </a:r>
            <a:endParaRPr lang="it-IT" dirty="0" smtClean="0"/>
          </a:p>
          <a:p>
            <a:pPr algn="ctr"/>
            <a:r>
              <a:rPr lang="it-IT" dirty="0" smtClean="0"/>
              <a:t>3 P:profits,planet.people</a:t>
            </a:r>
          </a:p>
          <a:p>
            <a:pPr algn="ctr"/>
            <a:r>
              <a:rPr lang="it-IT" dirty="0" err="1" smtClean="0"/>
              <a:t>Ethical</a:t>
            </a:r>
            <a:r>
              <a:rPr lang="it-IT" dirty="0" smtClean="0"/>
              <a:t> divide</a:t>
            </a:r>
          </a:p>
          <a:p>
            <a:pPr algn="ctr"/>
            <a:r>
              <a:rPr lang="it-IT" dirty="0" smtClean="0"/>
              <a:t>Motivazione PA</a:t>
            </a:r>
          </a:p>
          <a:p>
            <a:pPr algn="ctr"/>
            <a:r>
              <a:rPr lang="it-IT" dirty="0" smtClean="0"/>
              <a:t>Piano TZC</a:t>
            </a:r>
          </a:p>
          <a:p>
            <a:pPr algn="ct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24</a:t>
            </a:fld>
            <a:endParaRPr lang="it-IT"/>
          </a:p>
        </p:txBody>
      </p:sp>
    </p:spTree>
    <p:extLst>
      <p:ext uri="{BB962C8B-B14F-4D97-AF65-F5344CB8AC3E}">
        <p14:creationId xmlns:p14="http://schemas.microsoft.com/office/powerpoint/2010/main" val="20736994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467544" y="1340768"/>
            <a:ext cx="7854696" cy="5112568"/>
          </a:xfrm>
        </p:spPr>
        <p:txBody>
          <a:bodyPr>
            <a:normAutofit/>
          </a:bodyPr>
          <a:lstStyle/>
          <a:p>
            <a:pPr algn="ctr"/>
            <a:r>
              <a:rPr lang="it-IT" dirty="0" smtClean="0"/>
              <a:t>NIS Italia</a:t>
            </a:r>
          </a:p>
          <a:p>
            <a:pPr algn="ctr"/>
            <a:r>
              <a:rPr lang="it-IT" dirty="0" smtClean="0"/>
              <a:t>Per ogni </a:t>
            </a:r>
            <a:r>
              <a:rPr lang="it-IT" dirty="0" err="1" smtClean="0"/>
              <a:t>pilastrov</a:t>
            </a:r>
            <a:r>
              <a:rPr lang="it-IT" dirty="0" smtClean="0"/>
              <a:t>:</a:t>
            </a:r>
          </a:p>
          <a:p>
            <a:pPr marL="457200" indent="-457200" algn="l">
              <a:buFontTx/>
              <a:buChar char="-"/>
            </a:pPr>
            <a:r>
              <a:rPr lang="it-IT" dirty="0" smtClean="0"/>
              <a:t>funzionalità .risorse-indipendenza(pratica-legge)</a:t>
            </a:r>
          </a:p>
          <a:p>
            <a:pPr marL="457200" indent="-457200" algn="l">
              <a:buFontTx/>
              <a:buChar char="-"/>
            </a:pPr>
            <a:endParaRPr lang="it-IT" dirty="0" smtClean="0"/>
          </a:p>
          <a:p>
            <a:pPr marL="457200" indent="-457200" algn="l">
              <a:buFontTx/>
              <a:buChar char="-"/>
            </a:pPr>
            <a:r>
              <a:rPr lang="it-IT" dirty="0" err="1" smtClean="0"/>
              <a:t>governance</a:t>
            </a:r>
            <a:r>
              <a:rPr lang="it-IT" dirty="0" smtClean="0"/>
              <a:t>(</a:t>
            </a:r>
            <a:r>
              <a:rPr lang="it-IT" dirty="0" err="1" smtClean="0"/>
              <a:t>trasparenza,responsabilità,inteegrità</a:t>
            </a:r>
            <a:endParaRPr lang="it-IT" dirty="0" smtClean="0"/>
          </a:p>
          <a:p>
            <a:pPr algn="l"/>
            <a:r>
              <a:rPr lang="it-IT" dirty="0" smtClean="0"/>
              <a:t>      (pratica-legge)</a:t>
            </a:r>
          </a:p>
          <a:p>
            <a:pPr algn="l"/>
            <a:r>
              <a:rPr lang="it-IT" dirty="0" smtClean="0"/>
              <a:t>     </a:t>
            </a:r>
          </a:p>
          <a:p>
            <a:pPr algn="l"/>
            <a:endParaRPr lang="it-IT" dirty="0"/>
          </a:p>
          <a:p>
            <a:pPr algn="l"/>
            <a:r>
              <a:rPr lang="it-IT" dirty="0" smtClean="0"/>
              <a:t>      -Ruolo(specifico per ogni pilastro  )</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25</a:t>
            </a:fld>
            <a:endParaRPr lang="it-IT"/>
          </a:p>
        </p:txBody>
      </p:sp>
    </p:spTree>
    <p:extLst>
      <p:ext uri="{BB962C8B-B14F-4D97-AF65-F5344CB8AC3E}">
        <p14:creationId xmlns:p14="http://schemas.microsoft.com/office/powerpoint/2010/main" val="9665550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517232"/>
          </a:xfrm>
        </p:spPr>
        <p:txBody>
          <a:bodyPr>
            <a:normAutofit fontScale="70000" lnSpcReduction="20000"/>
          </a:bodyPr>
          <a:lstStyle/>
          <a:p>
            <a:pPr algn="ctr"/>
            <a:r>
              <a:rPr lang="it-IT" dirty="0" smtClean="0"/>
              <a:t>NIS National </a:t>
            </a:r>
            <a:r>
              <a:rPr lang="it-IT" dirty="0" err="1" smtClean="0"/>
              <a:t>Integrity</a:t>
            </a:r>
            <a:r>
              <a:rPr lang="it-IT" dirty="0" smtClean="0"/>
              <a:t> </a:t>
            </a:r>
            <a:r>
              <a:rPr lang="it-IT" dirty="0" err="1" smtClean="0"/>
              <a:t>system</a:t>
            </a:r>
            <a:endParaRPr lang="it-IT" dirty="0" smtClean="0"/>
          </a:p>
          <a:p>
            <a:pPr algn="ctr"/>
            <a:r>
              <a:rPr lang="it-IT" dirty="0" smtClean="0"/>
              <a:t>Offre la </a:t>
            </a:r>
            <a:r>
              <a:rPr lang="it-IT" dirty="0" err="1" smtClean="0"/>
              <a:t>valutazioe</a:t>
            </a:r>
            <a:r>
              <a:rPr lang="it-IT" dirty="0" smtClean="0"/>
              <a:t> delle istituzioni pubbliche e degli altri attori della </a:t>
            </a:r>
            <a:r>
              <a:rPr lang="it-IT" dirty="0" err="1"/>
              <a:t>governance</a:t>
            </a:r>
            <a:r>
              <a:rPr lang="it-IT" dirty="0"/>
              <a:t> di un paese </a:t>
            </a:r>
            <a:r>
              <a:rPr lang="it-IT" dirty="0" smtClean="0"/>
              <a:t> in termini di :</a:t>
            </a:r>
          </a:p>
          <a:p>
            <a:pPr algn="l"/>
            <a:r>
              <a:rPr lang="it-IT" dirty="0" smtClean="0"/>
              <a:t>-Capacità globale,-sistemi di </a:t>
            </a:r>
            <a:r>
              <a:rPr lang="it-IT" dirty="0" err="1" smtClean="0"/>
              <a:t>governance</a:t>
            </a:r>
            <a:r>
              <a:rPr lang="it-IT" dirty="0" smtClean="0"/>
              <a:t> interni -ruolo nel sistema globale di integrità</a:t>
            </a:r>
          </a:p>
          <a:p>
            <a:pPr algn="l"/>
            <a:r>
              <a:rPr lang="it-IT" dirty="0" smtClean="0"/>
              <a:t>I 13 pilastri del tempio di integrità:</a:t>
            </a:r>
          </a:p>
          <a:p>
            <a:pPr algn="l"/>
            <a:r>
              <a:rPr lang="it-IT" u="sng" dirty="0" smtClean="0"/>
              <a:t>Legislazione</a:t>
            </a:r>
          </a:p>
          <a:p>
            <a:pPr algn="l"/>
            <a:r>
              <a:rPr lang="it-IT" u="sng" dirty="0" smtClean="0"/>
              <a:t>Esecutivo</a:t>
            </a:r>
          </a:p>
          <a:p>
            <a:pPr algn="l"/>
            <a:r>
              <a:rPr lang="it-IT" u="sng" dirty="0" smtClean="0"/>
              <a:t>Giudiziario</a:t>
            </a:r>
          </a:p>
          <a:p>
            <a:pPr algn="l"/>
            <a:r>
              <a:rPr lang="it-IT" u="sng" dirty="0" smtClean="0"/>
              <a:t>Settore pubblica amministrazione</a:t>
            </a:r>
          </a:p>
          <a:p>
            <a:pPr algn="l"/>
            <a:r>
              <a:rPr lang="it-IT" u="sng" dirty="0" smtClean="0"/>
              <a:t>Forze dell’ordine</a:t>
            </a:r>
          </a:p>
          <a:p>
            <a:pPr algn="l"/>
            <a:r>
              <a:rPr lang="it-IT" u="sng" dirty="0" smtClean="0"/>
              <a:t>Servizi elettorali</a:t>
            </a:r>
          </a:p>
          <a:p>
            <a:pPr algn="l"/>
            <a:r>
              <a:rPr lang="it-IT" u="sng" dirty="0" smtClean="0"/>
              <a:t> Difensore civico</a:t>
            </a:r>
          </a:p>
          <a:p>
            <a:pPr algn="l"/>
            <a:r>
              <a:rPr lang="it-IT" u="sng" dirty="0" smtClean="0"/>
              <a:t>Corte dei conti  </a:t>
            </a:r>
          </a:p>
          <a:p>
            <a:pPr algn="l"/>
            <a:r>
              <a:rPr lang="it-IT" u="sng" dirty="0"/>
              <a:t>A</a:t>
            </a:r>
            <a:r>
              <a:rPr lang="it-IT" u="sng" dirty="0" smtClean="0"/>
              <a:t>utorità anticorruzione</a:t>
            </a:r>
          </a:p>
          <a:p>
            <a:pPr algn="l"/>
            <a:r>
              <a:rPr lang="it-IT" u="sng" dirty="0" smtClean="0"/>
              <a:t> Partiti politici</a:t>
            </a:r>
          </a:p>
          <a:p>
            <a:pPr algn="l"/>
            <a:r>
              <a:rPr lang="it-IT" u="sng" dirty="0" smtClean="0"/>
              <a:t>Media,</a:t>
            </a:r>
          </a:p>
          <a:p>
            <a:pPr algn="l"/>
            <a:r>
              <a:rPr lang="it-IT" u="sng" dirty="0" smtClean="0"/>
              <a:t>Società civile,</a:t>
            </a:r>
          </a:p>
          <a:p>
            <a:pPr algn="l"/>
            <a:r>
              <a:rPr lang="it-IT" u="sng" dirty="0"/>
              <a:t>S</a:t>
            </a:r>
            <a:r>
              <a:rPr lang="it-IT" u="sng" dirty="0" smtClean="0"/>
              <a:t>ettore privato</a:t>
            </a:r>
          </a:p>
          <a:p>
            <a:pPr algn="l"/>
            <a:endParaRPr lang="it-IT" u="sng" dirty="0" smtClean="0"/>
          </a:p>
          <a:p>
            <a:pPr algn="l"/>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26</a:t>
            </a:fld>
            <a:endParaRPr lang="it-IT"/>
          </a:p>
        </p:txBody>
      </p:sp>
    </p:spTree>
    <p:extLst>
      <p:ext uri="{BB962C8B-B14F-4D97-AF65-F5344CB8AC3E}">
        <p14:creationId xmlns:p14="http://schemas.microsoft.com/office/powerpoint/2010/main" val="32752788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lstStyle/>
          <a:p>
            <a:pPr algn="ctr"/>
            <a:r>
              <a:rPr lang="it-IT" dirty="0" smtClean="0"/>
              <a:t>NIS Italia</a:t>
            </a:r>
          </a:p>
          <a:p>
            <a:pPr algn="ctr"/>
            <a:r>
              <a:rPr lang="it-IT" dirty="0" smtClean="0"/>
              <a:t>Risultati ricerca</a:t>
            </a:r>
          </a:p>
          <a:p>
            <a:pPr algn="l"/>
            <a:r>
              <a:rPr lang="it-IT" dirty="0" smtClean="0"/>
              <a:t>-Voto globale 54,4%</a:t>
            </a:r>
          </a:p>
          <a:p>
            <a:pPr algn="l"/>
            <a:r>
              <a:rPr lang="it-IT" dirty="0" smtClean="0"/>
              <a:t>-Opacità </a:t>
            </a:r>
            <a:r>
              <a:rPr lang="it-IT" dirty="0" err="1" smtClean="0"/>
              <a:t>legislativa:sistema</a:t>
            </a:r>
            <a:r>
              <a:rPr lang="it-IT" dirty="0" smtClean="0"/>
              <a:t> normativo </a:t>
            </a:r>
            <a:r>
              <a:rPr lang="it-IT" dirty="0" err="1" smtClean="0"/>
              <a:t>sovrabbondante,frammentario,contraddittorio,opinabile</a:t>
            </a:r>
            <a:r>
              <a:rPr lang="it-IT" dirty="0" smtClean="0"/>
              <a:t> </a:t>
            </a:r>
          </a:p>
          <a:p>
            <a:pPr algn="l"/>
            <a:r>
              <a:rPr lang="it-IT" dirty="0" smtClean="0"/>
              <a:t>-scarso acceso alle informazioni </a:t>
            </a:r>
            <a:r>
              <a:rPr lang="it-IT" dirty="0" err="1" smtClean="0"/>
              <a:t>necessarieal</a:t>
            </a:r>
            <a:r>
              <a:rPr lang="it-IT" dirty="0" smtClean="0"/>
              <a:t> monitoraggio </a:t>
            </a:r>
          </a:p>
          <a:p>
            <a:pPr algn="l"/>
            <a:r>
              <a:rPr lang="it-IT" dirty="0" smtClean="0"/>
              <a:t>-deboli sistemi di </a:t>
            </a:r>
            <a:r>
              <a:rPr lang="it-IT" dirty="0" err="1" smtClean="0"/>
              <a:t>controllo.Fenomeni</a:t>
            </a:r>
            <a:r>
              <a:rPr lang="it-IT" dirty="0" smtClean="0"/>
              <a:t> di </a:t>
            </a:r>
            <a:r>
              <a:rPr lang="it-IT" dirty="0" err="1" smtClean="0"/>
              <a:t>corporativismo,nepotismo</a:t>
            </a:r>
            <a:endParaRPr lang="it-IT" dirty="0" smtClean="0"/>
          </a:p>
          <a:p>
            <a:pPr algn="l"/>
            <a:r>
              <a:rPr lang="it-IT" dirty="0" smtClean="0"/>
              <a:t>-Stato di </a:t>
            </a:r>
            <a:r>
              <a:rPr lang="it-IT" dirty="0" err="1" smtClean="0"/>
              <a:t>conflitto.Fra</a:t>
            </a:r>
            <a:r>
              <a:rPr lang="it-IT" dirty="0" smtClean="0"/>
              <a:t> poteri dello stato e società civile</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27</a:t>
            </a:fld>
            <a:endParaRPr lang="it-IT"/>
          </a:p>
        </p:txBody>
      </p:sp>
    </p:spTree>
    <p:extLst>
      <p:ext uri="{BB962C8B-B14F-4D97-AF65-F5344CB8AC3E}">
        <p14:creationId xmlns:p14="http://schemas.microsoft.com/office/powerpoint/2010/main" val="13155447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467544" y="1340768"/>
            <a:ext cx="7854696" cy="5112568"/>
          </a:xfrm>
        </p:spPr>
        <p:txBody>
          <a:bodyPr>
            <a:normAutofit lnSpcReduction="10000"/>
          </a:bodyPr>
          <a:lstStyle/>
          <a:p>
            <a:pPr algn="ctr"/>
            <a:r>
              <a:rPr lang="it-IT" dirty="0" smtClean="0"/>
              <a:t>NIS Italia</a:t>
            </a:r>
          </a:p>
          <a:p>
            <a:pPr algn="l"/>
            <a:r>
              <a:rPr lang="it-IT" dirty="0" smtClean="0"/>
              <a:t>-</a:t>
            </a:r>
            <a:r>
              <a:rPr lang="it-IT" u="sng" dirty="0" smtClean="0"/>
              <a:t>Punti di debolezza</a:t>
            </a:r>
          </a:p>
          <a:p>
            <a:pPr algn="l"/>
            <a:r>
              <a:rPr lang="it-IT" dirty="0" smtClean="0"/>
              <a:t>Maglia </a:t>
            </a:r>
            <a:r>
              <a:rPr lang="it-IT" dirty="0" err="1" smtClean="0"/>
              <a:t>nera:partiti</a:t>
            </a:r>
            <a:r>
              <a:rPr lang="it-IT" dirty="0" smtClean="0"/>
              <a:t> politici</a:t>
            </a:r>
          </a:p>
          <a:p>
            <a:pPr algn="l"/>
            <a:r>
              <a:rPr lang="it-IT" dirty="0" smtClean="0"/>
              <a:t>Pubblica </a:t>
            </a:r>
            <a:r>
              <a:rPr lang="it-IT" dirty="0" err="1" smtClean="0"/>
              <a:t>amministrazione:performance</a:t>
            </a:r>
            <a:r>
              <a:rPr lang="it-IT" dirty="0" smtClean="0"/>
              <a:t> sempre inferiori alle attese</a:t>
            </a:r>
          </a:p>
          <a:p>
            <a:pPr algn="l"/>
            <a:r>
              <a:rPr lang="it-IT" dirty="0" err="1" smtClean="0"/>
              <a:t>Superconcentrazione</a:t>
            </a:r>
            <a:r>
              <a:rPr lang="it-IT" dirty="0" smtClean="0"/>
              <a:t> del potere mediatico</a:t>
            </a:r>
          </a:p>
          <a:p>
            <a:pPr algn="l"/>
            <a:r>
              <a:rPr lang="it-IT" dirty="0" smtClean="0"/>
              <a:t>Manca commissario anticorruzione</a:t>
            </a:r>
          </a:p>
          <a:p>
            <a:pPr algn="l"/>
            <a:r>
              <a:rPr lang="it-IT" dirty="0" smtClean="0"/>
              <a:t>-</a:t>
            </a:r>
            <a:r>
              <a:rPr lang="it-IT" u="sng" dirty="0" smtClean="0"/>
              <a:t>Punti di forza</a:t>
            </a:r>
          </a:p>
          <a:p>
            <a:pPr algn="l"/>
            <a:r>
              <a:rPr lang="it-IT" dirty="0" smtClean="0"/>
              <a:t>Corte dei conti</a:t>
            </a:r>
          </a:p>
          <a:p>
            <a:pPr algn="l"/>
            <a:r>
              <a:rPr lang="it-IT" dirty="0" smtClean="0"/>
              <a:t>Sistema giudiziario</a:t>
            </a:r>
          </a:p>
          <a:p>
            <a:pPr algn="l"/>
            <a:r>
              <a:rPr lang="it-IT" dirty="0" smtClean="0"/>
              <a:t>Direzione centrale servizi elettorali</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28</a:t>
            </a:fld>
            <a:endParaRPr lang="it-IT"/>
          </a:p>
        </p:txBody>
      </p:sp>
    </p:spTree>
    <p:extLst>
      <p:ext uri="{BB962C8B-B14F-4D97-AF65-F5344CB8AC3E}">
        <p14:creationId xmlns:p14="http://schemas.microsoft.com/office/powerpoint/2010/main" val="37252896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16633"/>
            <a:ext cx="7772400" cy="720079"/>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3" name="Sottotitolo 2"/>
          <p:cNvSpPr>
            <a:spLocks noGrp="1"/>
          </p:cNvSpPr>
          <p:nvPr>
            <p:ph type="subTitle" idx="1"/>
          </p:nvPr>
        </p:nvSpPr>
        <p:spPr>
          <a:xfrm>
            <a:off x="685700" y="404664"/>
            <a:ext cx="7918748" cy="5904656"/>
          </a:xfrm>
          <a:ln>
            <a:solidFill>
              <a:schemeClr val="accent1"/>
            </a:solidFill>
          </a:ln>
        </p:spPr>
        <p:txBody>
          <a:bodyPr>
            <a:normAutofit fontScale="25000" lnSpcReduction="20000"/>
          </a:bodyPr>
          <a:lstStyle/>
          <a:p>
            <a:pPr algn="ctr"/>
            <a:endParaRPr lang="it-IT" sz="4500" dirty="0" smtClean="0"/>
          </a:p>
          <a:p>
            <a:pPr algn="ctr"/>
            <a:endParaRPr lang="it-IT" sz="4500" dirty="0"/>
          </a:p>
          <a:p>
            <a:pPr algn="ctr"/>
            <a:r>
              <a:rPr lang="it-IT" sz="12800" dirty="0" smtClean="0"/>
              <a:t>Cause</a:t>
            </a:r>
          </a:p>
          <a:p>
            <a:pPr>
              <a:lnSpc>
                <a:spcPct val="80000"/>
              </a:lnSpc>
            </a:pPr>
            <a:endParaRPr lang="es-ES" sz="4200" dirty="0" smtClean="0"/>
          </a:p>
          <a:p>
            <a:pPr>
              <a:lnSpc>
                <a:spcPct val="80000"/>
              </a:lnSpc>
            </a:pPr>
            <a:r>
              <a:rPr lang="es-ES" sz="7200" dirty="0" smtClean="0"/>
              <a:t>“</a:t>
            </a:r>
            <a:r>
              <a:rPr lang="es-ES" sz="7200" dirty="0"/>
              <a:t>La corruzione è un fenomeno complesso e come tale le sue cause e le sue origini sono molteplici e varie. . </a:t>
            </a:r>
          </a:p>
          <a:p>
            <a:pPr>
              <a:lnSpc>
                <a:spcPct val="80000"/>
              </a:lnSpc>
            </a:pPr>
            <a:endParaRPr lang="es-ES" sz="7200" dirty="0"/>
          </a:p>
          <a:p>
            <a:pPr>
              <a:lnSpc>
                <a:spcPct val="80000"/>
              </a:lnSpc>
            </a:pPr>
            <a:r>
              <a:rPr lang="es-ES" sz="7200" dirty="0"/>
              <a:t>La tendenza generale è stata quella di abbandonare l’impostazione moralista e passare ad un approccio in forza del quale la corruzione è percepita come un vero problema per lo sviluppo.  Questa forma di percepire la questione ha il vantaggio di lasciare da parte la </a:t>
            </a:r>
            <a:r>
              <a:rPr lang="es-ES" sz="7200" dirty="0" smtClean="0"/>
              <a:t>qualificazione </a:t>
            </a:r>
            <a:r>
              <a:rPr lang="es-ES" sz="7200" dirty="0"/>
              <a:t>ontologica dei popoli e delle nazioni, e di prendere distanza da atteggiamenti manichei secondo i quali alcuni Paesi sono onesti e altri non lo sono. La realtà è che non è possibile affermare che esista società alcuna  che sia totalmente protetta contro la corruzione. </a:t>
            </a:r>
            <a:r>
              <a:rPr lang="es-ES" sz="7200" b="1" dirty="0"/>
              <a:t>Quello che sì si può sostenere è che determinate società, per la loro forma politica di organizzazione e il loro livello di educazione, sono più proclivi a inibire atti di corruzione o istaurare </a:t>
            </a:r>
            <a:r>
              <a:rPr lang="es-ES" sz="7200" b="1" dirty="0" smtClean="0"/>
              <a:t>migliori </a:t>
            </a:r>
            <a:r>
              <a:rPr lang="es-ES" sz="7200" b="1" dirty="0"/>
              <a:t>meccanismi per il suo controllo o sanzione. </a:t>
            </a:r>
          </a:p>
          <a:p>
            <a:pPr algn="ctr">
              <a:lnSpc>
                <a:spcPct val="80000"/>
              </a:lnSpc>
            </a:pPr>
            <a:endParaRPr lang="es-ES" sz="5600" b="1" dirty="0" smtClean="0"/>
          </a:p>
          <a:p>
            <a:pPr algn="ctr">
              <a:lnSpc>
                <a:spcPct val="80000"/>
              </a:lnSpc>
            </a:pPr>
            <a:endParaRPr lang="es-ES" sz="5600" b="1" dirty="0"/>
          </a:p>
          <a:p>
            <a:pPr algn="ctr">
              <a:lnSpc>
                <a:spcPct val="80000"/>
              </a:lnSpc>
            </a:pPr>
            <a:r>
              <a:rPr lang="es-ES" sz="5600" b="1" dirty="0" smtClean="0"/>
              <a:t>Equazione corruzione</a:t>
            </a:r>
          </a:p>
          <a:p>
            <a:pPr algn="ctr">
              <a:lnSpc>
                <a:spcPct val="80000"/>
              </a:lnSpc>
            </a:pPr>
            <a:r>
              <a:rPr lang="es-ES" sz="11200" b="1" dirty="0" smtClean="0"/>
              <a:t>C=MD/AE</a:t>
            </a:r>
            <a:r>
              <a:rPr lang="es-ES" sz="5600" b="1" dirty="0" smtClean="0"/>
              <a:t>.</a:t>
            </a:r>
            <a:r>
              <a:rPr lang="es-ES" sz="5600" dirty="0" smtClean="0"/>
              <a:t> </a:t>
            </a:r>
            <a:endParaRPr lang="es-ES" sz="5600" dirty="0"/>
          </a:p>
          <a:p>
            <a:pPr algn="ctr">
              <a:lnSpc>
                <a:spcPct val="80000"/>
              </a:lnSpc>
            </a:pPr>
            <a:endParaRPr lang="es-ES" sz="4200" dirty="0" smtClean="0"/>
          </a:p>
          <a:p>
            <a:pPr algn="ctr">
              <a:lnSpc>
                <a:spcPct val="80000"/>
              </a:lnSpc>
            </a:pPr>
            <a:endParaRPr lang="es-ES" sz="4200" dirty="0"/>
          </a:p>
          <a:p>
            <a:pPr algn="ctr">
              <a:lnSpc>
                <a:spcPct val="80000"/>
              </a:lnSpc>
            </a:pPr>
            <a:r>
              <a:rPr lang="es-ES" sz="6400" dirty="0" smtClean="0"/>
              <a:t>C=corruzioneD=discrezionalità</a:t>
            </a:r>
          </a:p>
          <a:p>
            <a:pPr algn="ctr">
              <a:lnSpc>
                <a:spcPct val="80000"/>
              </a:lnSpc>
            </a:pPr>
            <a:r>
              <a:rPr lang="es-ES" sz="6400" dirty="0" smtClean="0"/>
              <a:t> A=accountability</a:t>
            </a:r>
          </a:p>
          <a:p>
            <a:pPr algn="ctr">
              <a:lnSpc>
                <a:spcPct val="80000"/>
              </a:lnSpc>
            </a:pPr>
            <a:r>
              <a:rPr lang="es-ES" sz="6400" dirty="0" smtClean="0"/>
              <a:t> </a:t>
            </a:r>
            <a:r>
              <a:rPr lang="es-ES" sz="7200" dirty="0" smtClean="0"/>
              <a:t>E=etica</a:t>
            </a:r>
          </a:p>
          <a:p>
            <a:pPr algn="ctr">
              <a:lnSpc>
                <a:spcPct val="80000"/>
              </a:lnSpc>
            </a:pPr>
            <a:r>
              <a:rPr lang="es-ES" sz="7200" dirty="0" smtClean="0"/>
              <a:t>M=monopolio</a:t>
            </a:r>
            <a:endParaRPr lang="es-ES" sz="7200" dirty="0"/>
          </a:p>
          <a:p>
            <a:pPr>
              <a:lnSpc>
                <a:spcPct val="80000"/>
              </a:lnSpc>
            </a:pPr>
            <a:r>
              <a:rPr lang="es-ES" sz="13500" dirty="0" smtClean="0"/>
              <a:t> </a:t>
            </a:r>
          </a:p>
          <a:p>
            <a:pPr>
              <a:lnSpc>
                <a:spcPct val="80000"/>
              </a:lnSpc>
            </a:pPr>
            <a:r>
              <a:rPr lang="es-ES" sz="2800" dirty="0" smtClean="0"/>
              <a:t>”</a:t>
            </a:r>
            <a:endParaRPr lang="es-ES" sz="2800" b="1" dirty="0"/>
          </a:p>
          <a:p>
            <a:pPr>
              <a:lnSpc>
                <a:spcPct val="80000"/>
              </a:lnSpc>
            </a:pPr>
            <a:endParaRPr lang="es-ES" sz="2800" b="1" dirty="0"/>
          </a:p>
          <a:p>
            <a:pPr algn="l"/>
            <a:endParaRPr lang="it-IT" dirty="0"/>
          </a:p>
        </p:txBody>
      </p:sp>
      <p:sp>
        <p:nvSpPr>
          <p:cNvPr id="4" name="Segnaposto piè di pagina 3"/>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3</a:t>
            </a:fld>
            <a:endParaRPr lang="it-IT"/>
          </a:p>
        </p:txBody>
      </p:sp>
    </p:spTree>
    <p:extLst>
      <p:ext uri="{BB962C8B-B14F-4D97-AF65-F5344CB8AC3E}">
        <p14:creationId xmlns:p14="http://schemas.microsoft.com/office/powerpoint/2010/main" val="4101349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3" name="Sottotitolo 2"/>
          <p:cNvSpPr>
            <a:spLocks noGrp="1"/>
          </p:cNvSpPr>
          <p:nvPr>
            <p:ph type="subTitle" idx="1"/>
          </p:nvPr>
        </p:nvSpPr>
        <p:spPr>
          <a:xfrm>
            <a:off x="611560" y="1268760"/>
            <a:ext cx="7776864" cy="5184576"/>
          </a:xfrm>
          <a:ln>
            <a:solidFill>
              <a:schemeClr val="accent1"/>
            </a:solidFill>
          </a:ln>
        </p:spPr>
        <p:txBody>
          <a:bodyPr>
            <a:normAutofit fontScale="25000" lnSpcReduction="20000"/>
          </a:bodyPr>
          <a:lstStyle/>
          <a:p>
            <a:pPr algn="ctr">
              <a:defRPr/>
            </a:pPr>
            <a:r>
              <a:rPr lang="it-IT" sz="9600" dirty="0" smtClean="0"/>
              <a:t>EFFETTI</a:t>
            </a:r>
            <a:endParaRPr lang="it-IT" sz="9600" dirty="0"/>
          </a:p>
          <a:p>
            <a:pPr>
              <a:defRPr/>
            </a:pPr>
            <a:endParaRPr lang="it-IT" sz="9600" dirty="0" smtClean="0"/>
          </a:p>
          <a:p>
            <a:pPr algn="ctr">
              <a:defRPr/>
            </a:pPr>
            <a:endParaRPr lang="it-IT" sz="9600" dirty="0" smtClean="0"/>
          </a:p>
          <a:p>
            <a:pPr algn="l">
              <a:defRPr/>
            </a:pPr>
            <a:r>
              <a:rPr lang="it-IT" sz="9600" dirty="0" smtClean="0"/>
              <a:t>-Allontana </a:t>
            </a:r>
            <a:r>
              <a:rPr lang="it-IT" sz="9600" dirty="0"/>
              <a:t>dal mercato le imprese con migliori prodotti</a:t>
            </a:r>
          </a:p>
          <a:p>
            <a:pPr algn="l">
              <a:defRPr/>
            </a:pPr>
            <a:r>
              <a:rPr lang="it-IT" sz="9600" dirty="0" smtClean="0"/>
              <a:t>-Accetta </a:t>
            </a:r>
            <a:r>
              <a:rPr lang="it-IT" sz="9600" dirty="0"/>
              <a:t>qualità inferiore </a:t>
            </a:r>
            <a:r>
              <a:rPr lang="it-IT" sz="9600" dirty="0" smtClean="0"/>
              <a:t>,distorce </a:t>
            </a:r>
            <a:r>
              <a:rPr lang="it-IT" sz="9600" dirty="0"/>
              <a:t>la concorrenza</a:t>
            </a:r>
          </a:p>
          <a:p>
            <a:pPr algn="l">
              <a:defRPr/>
            </a:pPr>
            <a:r>
              <a:rPr lang="it-IT" sz="9600" dirty="0" smtClean="0"/>
              <a:t>-Pesa </a:t>
            </a:r>
            <a:r>
              <a:rPr lang="it-IT" sz="9600" dirty="0"/>
              <a:t>sul rating finanziario del paese e delle sue aziende</a:t>
            </a:r>
          </a:p>
          <a:p>
            <a:pPr algn="l">
              <a:defRPr/>
            </a:pPr>
            <a:r>
              <a:rPr lang="it-IT" sz="9600" dirty="0"/>
              <a:t>-Rende le aziende ed il management vulnerabili a sanzioni legislative .</a:t>
            </a:r>
          </a:p>
          <a:p>
            <a:pPr algn="l" fontAlgn="auto">
              <a:spcAft>
                <a:spcPts val="0"/>
              </a:spcAft>
              <a:buFontTx/>
              <a:buChar char="-"/>
              <a:defRPr/>
            </a:pPr>
            <a:r>
              <a:rPr lang="it-IT" sz="9600" dirty="0"/>
              <a:t>Demotiva il personale</a:t>
            </a:r>
          </a:p>
          <a:p>
            <a:pPr algn="l" fontAlgn="auto">
              <a:spcAft>
                <a:spcPts val="0"/>
              </a:spcAft>
              <a:buFontTx/>
              <a:buChar char="-"/>
              <a:defRPr/>
            </a:pPr>
            <a:r>
              <a:rPr lang="it-IT" sz="9600" dirty="0"/>
              <a:t>Allontana gli investitori stranieri</a:t>
            </a:r>
          </a:p>
          <a:p>
            <a:pPr algn="l" fontAlgn="auto">
              <a:spcAft>
                <a:spcPts val="0"/>
              </a:spcAft>
              <a:buFontTx/>
              <a:buChar char="-"/>
              <a:defRPr/>
            </a:pPr>
            <a:r>
              <a:rPr lang="it-IT" sz="9600" dirty="0"/>
              <a:t>Penalizza i più indigenti e minaccia la democrazia</a:t>
            </a:r>
          </a:p>
          <a:p>
            <a:pPr algn="l"/>
            <a:r>
              <a:rPr lang="es-ES" sz="9600" dirty="0" smtClean="0"/>
              <a:t> </a:t>
            </a:r>
            <a:endParaRPr lang="it-IT" dirty="0"/>
          </a:p>
        </p:txBody>
      </p:sp>
      <p:sp>
        <p:nvSpPr>
          <p:cNvPr id="4" name="Segnaposto piè di pagina 3"/>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4</a:t>
            </a:fld>
            <a:endParaRPr lang="it-IT"/>
          </a:p>
        </p:txBody>
      </p:sp>
    </p:spTree>
    <p:extLst>
      <p:ext uri="{BB962C8B-B14F-4D97-AF65-F5344CB8AC3E}">
        <p14:creationId xmlns:p14="http://schemas.microsoft.com/office/powerpoint/2010/main" val="4246059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395536" y="1484784"/>
            <a:ext cx="7854696" cy="5112568"/>
          </a:xfrm>
        </p:spPr>
        <p:txBody>
          <a:bodyPr>
            <a:normAutofit fontScale="25000" lnSpcReduction="20000"/>
          </a:bodyPr>
          <a:lstStyle/>
          <a:p>
            <a:pPr algn="ctr">
              <a:defRPr/>
            </a:pPr>
            <a:r>
              <a:rPr lang="it-IT" sz="7200" dirty="0" smtClean="0"/>
              <a:t>LA DURA REALTÀ</a:t>
            </a:r>
          </a:p>
          <a:p>
            <a:pPr algn="l">
              <a:defRPr/>
            </a:pPr>
            <a:r>
              <a:rPr lang="it-IT" dirty="0" smtClean="0"/>
              <a:t>-</a:t>
            </a:r>
            <a:r>
              <a:rPr lang="it-IT" sz="6400" dirty="0" smtClean="0"/>
              <a:t>2600miliardi $ (Stima rapporto </a:t>
            </a:r>
            <a:r>
              <a:rPr lang="it-IT" sz="6400" dirty="0" err="1" smtClean="0"/>
              <a:t>Paci,incluso</a:t>
            </a:r>
            <a:r>
              <a:rPr lang="it-IT" sz="6400" dirty="0" smtClean="0"/>
              <a:t> riciclo denaro ,contrabbando e paradisi fiscali)</a:t>
            </a:r>
            <a:endParaRPr lang="it-IT" sz="6400" dirty="0"/>
          </a:p>
          <a:p>
            <a:pPr algn="l">
              <a:defRPr/>
            </a:pPr>
            <a:r>
              <a:rPr lang="it-IT" sz="6400" dirty="0"/>
              <a:t>-148 miliardi $ costo corruzione in Africa</a:t>
            </a:r>
          </a:p>
          <a:p>
            <a:pPr algn="l">
              <a:defRPr/>
            </a:pPr>
            <a:r>
              <a:rPr lang="it-IT" sz="6400" dirty="0"/>
              <a:t>-15-30 miliardi $ estratti da </a:t>
            </a:r>
            <a:r>
              <a:rPr lang="it-IT" sz="6400" dirty="0" err="1"/>
              <a:t>Suarto</a:t>
            </a:r>
            <a:r>
              <a:rPr lang="it-IT" sz="6400" dirty="0"/>
              <a:t> in Indonesia</a:t>
            </a:r>
          </a:p>
          <a:p>
            <a:pPr algn="l">
              <a:defRPr/>
            </a:pPr>
            <a:r>
              <a:rPr lang="it-IT" sz="6400" dirty="0"/>
              <a:t>-4,5 miliardi $ rubati da </a:t>
            </a:r>
            <a:r>
              <a:rPr lang="it-IT" sz="6400" dirty="0" err="1"/>
              <a:t>Abacha</a:t>
            </a:r>
            <a:r>
              <a:rPr lang="it-IT" sz="6400" dirty="0"/>
              <a:t> in Nigeria</a:t>
            </a:r>
          </a:p>
          <a:p>
            <a:pPr algn="l">
              <a:defRPr/>
            </a:pPr>
            <a:r>
              <a:rPr lang="it-IT" sz="6400" dirty="0"/>
              <a:t>-Moglie di </a:t>
            </a:r>
            <a:r>
              <a:rPr lang="it-IT" sz="6400" dirty="0" err="1"/>
              <a:t>Abacha</a:t>
            </a:r>
            <a:r>
              <a:rPr lang="it-IT" sz="6400" dirty="0"/>
              <a:t> 38 bauli pieni di denaro bloccati sulla via per l’estero all’aeroporto</a:t>
            </a:r>
          </a:p>
          <a:p>
            <a:pPr algn="l">
              <a:defRPr/>
            </a:pPr>
            <a:r>
              <a:rPr lang="it-IT" sz="6400" dirty="0"/>
              <a:t>-tangenti in Russia 2,5 volte il budget nazionale</a:t>
            </a:r>
          </a:p>
          <a:p>
            <a:pPr algn="l">
              <a:defRPr/>
            </a:pPr>
            <a:r>
              <a:rPr lang="it-IT" sz="6400" dirty="0"/>
              <a:t>-Cambiare l’investimento da </a:t>
            </a:r>
            <a:r>
              <a:rPr lang="it-IT" sz="6400" dirty="0" err="1"/>
              <a:t>Hongkong</a:t>
            </a:r>
            <a:r>
              <a:rPr lang="it-IT" sz="6400" dirty="0"/>
              <a:t> al Messico(più corrotto)significa considerare una tassazione più elevata in Messico del 20%</a:t>
            </a:r>
          </a:p>
          <a:p>
            <a:pPr algn="l">
              <a:defRPr/>
            </a:pPr>
            <a:r>
              <a:rPr lang="it-IT" sz="6400" dirty="0"/>
              <a:t>-La corruzione in Grecia è valutata a 8% di </a:t>
            </a:r>
            <a:r>
              <a:rPr lang="it-IT" sz="6400" dirty="0" smtClean="0"/>
              <a:t>PIL</a:t>
            </a:r>
          </a:p>
          <a:p>
            <a:pPr algn="l">
              <a:defRPr/>
            </a:pPr>
            <a:r>
              <a:rPr lang="it-IT" sz="6400" dirty="0" smtClean="0"/>
              <a:t>-1 punto di riduzione del CPI(</a:t>
            </a:r>
            <a:r>
              <a:rPr lang="it-IT" sz="6400" dirty="0" err="1" smtClean="0"/>
              <a:t>corruption</a:t>
            </a:r>
            <a:r>
              <a:rPr lang="it-IT" sz="6400" dirty="0" smtClean="0"/>
              <a:t> </a:t>
            </a:r>
            <a:r>
              <a:rPr lang="it-IT" sz="6400" dirty="0" err="1" smtClean="0"/>
              <a:t>perception</a:t>
            </a:r>
            <a:r>
              <a:rPr lang="it-IT" sz="6400" dirty="0" smtClean="0"/>
              <a:t> </a:t>
            </a:r>
            <a:r>
              <a:rPr lang="it-IT" sz="6400" dirty="0" err="1" smtClean="0"/>
              <a:t>index</a:t>
            </a:r>
            <a:r>
              <a:rPr lang="it-IT" sz="6400" dirty="0" smtClean="0"/>
              <a:t>) provoca una riduzione dei FDI(</a:t>
            </a:r>
            <a:r>
              <a:rPr lang="it-IT" sz="6400" dirty="0" err="1" smtClean="0"/>
              <a:t>foreign</a:t>
            </a:r>
            <a:r>
              <a:rPr lang="it-IT" sz="6400" dirty="0" smtClean="0"/>
              <a:t> </a:t>
            </a:r>
            <a:r>
              <a:rPr lang="it-IT" sz="6400" dirty="0" err="1" smtClean="0"/>
              <a:t>direct</a:t>
            </a:r>
            <a:r>
              <a:rPr lang="it-IT" sz="6400" dirty="0" smtClean="0"/>
              <a:t> </a:t>
            </a:r>
            <a:r>
              <a:rPr lang="it-IT" sz="6400" dirty="0" err="1" smtClean="0"/>
              <a:t>investment</a:t>
            </a:r>
            <a:r>
              <a:rPr lang="it-IT" sz="6400" dirty="0" smtClean="0"/>
              <a:t>) del 16%</a:t>
            </a:r>
          </a:p>
          <a:p>
            <a:pPr algn="l">
              <a:defRPr/>
            </a:pPr>
            <a:r>
              <a:rPr lang="it-IT" sz="6400" dirty="0" smtClean="0"/>
              <a:t>Price </a:t>
            </a:r>
            <a:r>
              <a:rPr lang="it-IT" sz="6400" dirty="0"/>
              <a:t>fixing:283 cartelli </a:t>
            </a:r>
            <a:r>
              <a:rPr lang="it-IT" sz="6400" dirty="0" err="1"/>
              <a:t>internazionalifra</a:t>
            </a:r>
            <a:r>
              <a:rPr lang="it-IT" sz="6400" dirty="0"/>
              <a:t> il1980 e il 2005.nel 1997i PVS hanno importato merci da  19 industrie che avevano effettuato il </a:t>
            </a:r>
            <a:r>
              <a:rPr lang="it-IT" sz="6400" dirty="0" err="1"/>
              <a:t>price</a:t>
            </a:r>
            <a:r>
              <a:rPr lang="it-IT" sz="6400" dirty="0"/>
              <a:t> fixing(300 miliardi $ di sovraccarico) per un ammontare di54,7 miliardi $.I sovraccarichi dei cartelli eccedono il valore totale degli aiuti allo </a:t>
            </a:r>
            <a:r>
              <a:rPr lang="it-IT" sz="6400" dirty="0" err="1" smtClean="0"/>
              <a:t>sviluppo.Azione</a:t>
            </a:r>
            <a:r>
              <a:rPr lang="it-IT" sz="6400" dirty="0" smtClean="0"/>
              <a:t> </a:t>
            </a:r>
            <a:r>
              <a:rPr lang="it-IT" sz="6400" dirty="0"/>
              <a:t>lobbying in UK per aziende che costituiscono il 40% della </a:t>
            </a:r>
            <a:r>
              <a:rPr lang="it-IT" sz="6400" dirty="0" err="1"/>
              <a:t>capitalizzazione.Aziende</a:t>
            </a:r>
            <a:r>
              <a:rPr lang="it-IT" sz="6400" dirty="0"/>
              <a:t> con programmi anticorruzione soffrono del 50% degli incidenti delle aziende che non hanno piani </a:t>
            </a:r>
            <a:r>
              <a:rPr lang="it-IT" sz="6400" dirty="0" smtClean="0"/>
              <a:t>anticorruzione.</a:t>
            </a:r>
          </a:p>
          <a:p>
            <a:pPr algn="l">
              <a:defRPr/>
            </a:pPr>
            <a:r>
              <a:rPr lang="it-IT" sz="6400" dirty="0" smtClean="0"/>
              <a:t>Nel </a:t>
            </a:r>
            <a:r>
              <a:rPr lang="it-IT" sz="6400" dirty="0"/>
              <a:t>GCB del 2009 è riportato che 2 su 5 </a:t>
            </a:r>
            <a:r>
              <a:rPr lang="it-IT" sz="6400" dirty="0" err="1"/>
              <a:t>managers</a:t>
            </a:r>
            <a:r>
              <a:rPr lang="it-IT" sz="6400" dirty="0"/>
              <a:t> hanno sperimentato richieste di tangenti nelle transazioni con la pubblica amministrazione e che in generale la corruzione aumenta i costi di una commessa del 10%</a:t>
            </a:r>
          </a:p>
          <a:p>
            <a:pPr algn="l">
              <a:defRPr/>
            </a:pPr>
            <a:endParaRPr lang="it-IT" dirty="0" smtClean="0"/>
          </a:p>
          <a:p>
            <a:pPr algn="l">
              <a:defRPr/>
            </a:pPr>
            <a:endParaRPr lang="it-IT" dirty="0"/>
          </a:p>
          <a:p>
            <a:pPr algn="l">
              <a:defRPr/>
            </a:pPr>
            <a:endParaRPr lang="it-IT" dirty="0"/>
          </a:p>
          <a:p>
            <a:pPr algn="l">
              <a:defRPr/>
            </a:pPr>
            <a:r>
              <a:rPr lang="it-IT" dirty="0" smtClean="0"/>
              <a:t> </a:t>
            </a:r>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5</a:t>
            </a:fld>
            <a:endParaRPr lang="it-IT"/>
          </a:p>
        </p:txBody>
      </p:sp>
    </p:spTree>
    <p:extLst>
      <p:ext uri="{BB962C8B-B14F-4D97-AF65-F5344CB8AC3E}">
        <p14:creationId xmlns:p14="http://schemas.microsoft.com/office/powerpoint/2010/main" val="449070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fontScale="70000" lnSpcReduction="20000"/>
          </a:bodyPr>
          <a:lstStyle/>
          <a:p>
            <a:pPr algn="ctr"/>
            <a:r>
              <a:rPr lang="it-IT" b="1" dirty="0" smtClean="0"/>
              <a:t>La dura realtà</a:t>
            </a:r>
          </a:p>
          <a:p>
            <a:pPr algn="ctr"/>
            <a:r>
              <a:rPr lang="it-IT" b="1" dirty="0" err="1" smtClean="0"/>
              <a:t>Facts</a:t>
            </a:r>
            <a:r>
              <a:rPr lang="it-IT" b="1" dirty="0" smtClean="0"/>
              <a:t> </a:t>
            </a:r>
            <a:r>
              <a:rPr lang="it-IT" b="1" dirty="0"/>
              <a:t>and </a:t>
            </a:r>
            <a:r>
              <a:rPr lang="it-IT" b="1" dirty="0" err="1"/>
              <a:t>Figures</a:t>
            </a:r>
            <a:r>
              <a:rPr lang="it-IT" b="1" dirty="0"/>
              <a:t>*</a:t>
            </a:r>
          </a:p>
          <a:p>
            <a:pPr algn="l"/>
            <a:r>
              <a:rPr lang="en-US" dirty="0"/>
              <a:t>Corruption, the abuse of entrusted power for private gain,</a:t>
            </a:r>
          </a:p>
          <a:p>
            <a:pPr algn="l"/>
            <a:r>
              <a:rPr lang="en-US" dirty="0"/>
              <a:t>is the single greatest obstacle to economic and social</a:t>
            </a:r>
          </a:p>
          <a:p>
            <a:pPr algn="l"/>
            <a:r>
              <a:rPr lang="en-US" dirty="0"/>
              <a:t>development around the world. It distorts markets, stifles</a:t>
            </a:r>
          </a:p>
          <a:p>
            <a:pPr algn="l"/>
            <a:r>
              <a:rPr lang="en-US" dirty="0"/>
              <a:t>economic growth, debases democracy and undermines</a:t>
            </a:r>
          </a:p>
          <a:p>
            <a:pPr algn="l"/>
            <a:r>
              <a:rPr lang="it-IT" dirty="0"/>
              <a:t>the </a:t>
            </a:r>
            <a:r>
              <a:rPr lang="it-IT" dirty="0" err="1"/>
              <a:t>rule</a:t>
            </a:r>
            <a:r>
              <a:rPr lang="it-IT" dirty="0"/>
              <a:t> of law.</a:t>
            </a:r>
          </a:p>
          <a:p>
            <a:pPr algn="l"/>
            <a:r>
              <a:rPr lang="en-US" dirty="0"/>
              <a:t>• Estimates show that the cost of corruption equals</a:t>
            </a:r>
          </a:p>
          <a:p>
            <a:pPr algn="l"/>
            <a:r>
              <a:rPr lang="en-US" dirty="0"/>
              <a:t>more than 5% of global GDP (US $2.6 trillion), with</a:t>
            </a:r>
          </a:p>
          <a:p>
            <a:pPr algn="l"/>
            <a:r>
              <a:rPr lang="en-US" dirty="0"/>
              <a:t>over US $1 trillion paid in bribes each year.</a:t>
            </a:r>
          </a:p>
          <a:p>
            <a:pPr algn="l"/>
            <a:r>
              <a:rPr lang="en-US" dirty="0"/>
              <a:t>• Corruption adds up to 10% to the total cost of doing</a:t>
            </a:r>
          </a:p>
          <a:p>
            <a:pPr algn="l"/>
            <a:r>
              <a:rPr lang="en-US" dirty="0"/>
              <a:t>business globally, and up to 25% to the cost of</a:t>
            </a:r>
          </a:p>
          <a:p>
            <a:pPr algn="l"/>
            <a:r>
              <a:rPr lang="en-US" dirty="0"/>
              <a:t>procurement contracts in developing countries.</a:t>
            </a:r>
          </a:p>
          <a:p>
            <a:pPr algn="l"/>
            <a:r>
              <a:rPr lang="en-US" dirty="0"/>
              <a:t>• Moving business from a country with a low level of</a:t>
            </a:r>
          </a:p>
          <a:p>
            <a:pPr algn="l"/>
            <a:r>
              <a:rPr lang="en-US" dirty="0"/>
              <a:t>corruption to a country with medium or high levels of</a:t>
            </a:r>
          </a:p>
          <a:p>
            <a:pPr algn="l"/>
            <a:r>
              <a:rPr lang="en-US" dirty="0"/>
              <a:t>corruption is found to be equivalent to a 20% tax on</a:t>
            </a:r>
          </a:p>
          <a:p>
            <a:pPr algn="l"/>
            <a:r>
              <a:rPr lang="it-IT" dirty="0" err="1"/>
              <a:t>foreign</a:t>
            </a:r>
            <a:r>
              <a:rPr lang="it-IT" dirty="0"/>
              <a:t> business</a:t>
            </a:r>
            <a:r>
              <a:rPr lang="it-IT" dirty="0" smtClean="0"/>
              <a:t>.(from </a:t>
            </a:r>
            <a:r>
              <a:rPr lang="it-IT" dirty="0"/>
              <a:t>S</a:t>
            </a:r>
            <a:r>
              <a:rPr lang="it-IT" dirty="0" smtClean="0"/>
              <a:t>ingapore to Mexico for </a:t>
            </a:r>
            <a:r>
              <a:rPr lang="it-IT" dirty="0" err="1" smtClean="0"/>
              <a:t>example</a:t>
            </a:r>
            <a:r>
              <a:rPr lang="it-IT" dirty="0" smtClean="0"/>
              <a:t>)</a:t>
            </a:r>
            <a:endParaRPr lang="it-IT" dirty="0"/>
          </a:p>
          <a:p>
            <a:pPr algn="l"/>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6</a:t>
            </a:fld>
            <a:endParaRPr lang="it-IT"/>
          </a:p>
        </p:txBody>
      </p:sp>
    </p:spTree>
    <p:extLst>
      <p:ext uri="{BB962C8B-B14F-4D97-AF65-F5344CB8AC3E}">
        <p14:creationId xmlns:p14="http://schemas.microsoft.com/office/powerpoint/2010/main" val="2382362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fontScale="62500" lnSpcReduction="20000"/>
          </a:bodyPr>
          <a:lstStyle/>
          <a:p>
            <a:pPr algn="ctr"/>
            <a:r>
              <a:rPr lang="it-IT" sz="3800" dirty="0" smtClean="0"/>
              <a:t>IL CONTESTO MONDIALE</a:t>
            </a:r>
          </a:p>
          <a:p>
            <a:pPr algn="l"/>
            <a:r>
              <a:rPr lang="it-IT" dirty="0" smtClean="0"/>
              <a:t>-100.000persone muoiono di fame ogni giorno</a:t>
            </a:r>
          </a:p>
          <a:p>
            <a:pPr algn="l"/>
            <a:r>
              <a:rPr lang="it-IT" dirty="0" smtClean="0"/>
              <a:t>-metà della popolazione vive on meno di 2$/</a:t>
            </a:r>
            <a:r>
              <a:rPr lang="it-IT" dirty="0" err="1" smtClean="0"/>
              <a:t>giorno.un</a:t>
            </a:r>
            <a:r>
              <a:rPr lang="it-IT" dirty="0" smtClean="0"/>
              <a:t> quinto con meno di 1 $</a:t>
            </a:r>
            <a:r>
              <a:rPr lang="it-IT" dirty="0" err="1" smtClean="0"/>
              <a:t>muoino</a:t>
            </a:r>
            <a:r>
              <a:rPr lang="it-IT" dirty="0" smtClean="0"/>
              <a:t> di denutrizione o di malattie curabili</a:t>
            </a:r>
          </a:p>
          <a:p>
            <a:pPr algn="l"/>
            <a:r>
              <a:rPr lang="it-IT" dirty="0" smtClean="0"/>
              <a:t>-1 miliardo di persone non ha un </a:t>
            </a:r>
            <a:r>
              <a:rPr lang="it-IT" dirty="0" err="1" smtClean="0"/>
              <a:t>tetto,né</a:t>
            </a:r>
            <a:r>
              <a:rPr lang="it-IT" dirty="0" smtClean="0"/>
              <a:t> accesso ad acqua potabile</a:t>
            </a:r>
          </a:p>
          <a:p>
            <a:pPr algn="l"/>
            <a:r>
              <a:rPr lang="it-IT" dirty="0" smtClean="0"/>
              <a:t>-1200 bambini muoiono ogni ora per denutrizione o malattie curabili</a:t>
            </a:r>
          </a:p>
          <a:p>
            <a:pPr algn="l"/>
            <a:r>
              <a:rPr lang="it-IT" dirty="0" smtClean="0"/>
              <a:t>70% poveri della terra sono donne</a:t>
            </a:r>
          </a:p>
          <a:p>
            <a:pPr algn="l"/>
            <a:r>
              <a:rPr lang="it-IT" dirty="0" smtClean="0"/>
              <a:t>-tutte le donne del mondo </a:t>
            </a:r>
            <a:r>
              <a:rPr lang="it-IT" dirty="0" err="1" smtClean="0"/>
              <a:t>percepisconoun</a:t>
            </a:r>
            <a:r>
              <a:rPr lang="it-IT" dirty="0" smtClean="0"/>
              <a:t> decimo </a:t>
            </a:r>
            <a:r>
              <a:rPr lang="it-IT" dirty="0" err="1" smtClean="0"/>
              <a:t>ditutti</a:t>
            </a:r>
            <a:r>
              <a:rPr lang="it-IT" dirty="0" smtClean="0"/>
              <a:t> gli stipendi </a:t>
            </a:r>
            <a:r>
              <a:rPr lang="it-IT" dirty="0" err="1" smtClean="0"/>
              <a:t>epossiedono</a:t>
            </a:r>
            <a:r>
              <a:rPr lang="it-IT" dirty="0" smtClean="0"/>
              <a:t> solo 1% </a:t>
            </a:r>
            <a:r>
              <a:rPr lang="it-IT" dirty="0" err="1" smtClean="0"/>
              <a:t>ditutti</a:t>
            </a:r>
            <a:r>
              <a:rPr lang="it-IT" dirty="0" smtClean="0"/>
              <a:t> i patrimoni</a:t>
            </a:r>
          </a:p>
          <a:p>
            <a:pPr algn="l"/>
            <a:r>
              <a:rPr lang="it-IT" dirty="0" smtClean="0"/>
              <a:t>-impronta </a:t>
            </a:r>
            <a:r>
              <a:rPr lang="it-IT" dirty="0" err="1" smtClean="0"/>
              <a:t>ecologicaTerreno</a:t>
            </a:r>
            <a:r>
              <a:rPr lang="it-IT" dirty="0" smtClean="0"/>
              <a:t> necessario medio per la produzione di risorse vitali necessarie 1,8 ettari/ </a:t>
            </a:r>
            <a:r>
              <a:rPr lang="it-IT" dirty="0" err="1" smtClean="0"/>
              <a:t>persona.attualmente</a:t>
            </a:r>
            <a:r>
              <a:rPr lang="it-IT" dirty="0" smtClean="0"/>
              <a:t> 2,2</a:t>
            </a:r>
          </a:p>
          <a:p>
            <a:pPr algn="l"/>
            <a:r>
              <a:rPr lang="it-IT" dirty="0" smtClean="0"/>
              <a:t>-europa4,7.</a:t>
            </a:r>
          </a:p>
          <a:p>
            <a:pPr algn="l"/>
            <a:r>
              <a:rPr lang="it-IT" dirty="0"/>
              <a:t>-</a:t>
            </a:r>
            <a:r>
              <a:rPr lang="it-IT" dirty="0" smtClean="0"/>
              <a:t>2,5 terre necessarie per sopravvivenza a lungo termine</a:t>
            </a:r>
          </a:p>
          <a:p>
            <a:pPr algn="l"/>
            <a:r>
              <a:rPr lang="it-IT" dirty="0" smtClean="0"/>
              <a:t>-multinazionali:70.000 nel 2004.Le maggiori 500controllano il 70 % del mercato </a:t>
            </a:r>
            <a:r>
              <a:rPr lang="it-IT" dirty="0" err="1" smtClean="0"/>
              <a:t>globaleed</a:t>
            </a:r>
            <a:r>
              <a:rPr lang="it-IT" dirty="0" smtClean="0"/>
              <a:t> il </a:t>
            </a:r>
            <a:r>
              <a:rPr lang="it-IT" dirty="0" err="1" smtClean="0"/>
              <a:t>fattrato</a:t>
            </a:r>
            <a:r>
              <a:rPr lang="it-IT" dirty="0" smtClean="0"/>
              <a:t> equivaleva al 25% del PIL </a:t>
            </a:r>
            <a:r>
              <a:rPr lang="it-IT" dirty="0" err="1" smtClean="0"/>
              <a:t>mondiale.danno</a:t>
            </a:r>
            <a:r>
              <a:rPr lang="it-IT" dirty="0" smtClean="0"/>
              <a:t> lavoro solo al 0,05% </a:t>
            </a:r>
            <a:r>
              <a:rPr lang="it-IT" dirty="0" err="1" smtClean="0"/>
              <a:t>dela</a:t>
            </a:r>
            <a:r>
              <a:rPr lang="it-IT" dirty="0" smtClean="0"/>
              <a:t> </a:t>
            </a:r>
            <a:r>
              <a:rPr lang="it-IT" dirty="0" err="1" smtClean="0"/>
              <a:t>popolazione.In</a:t>
            </a:r>
            <a:r>
              <a:rPr lang="it-IT" dirty="0" smtClean="0"/>
              <a:t> una </a:t>
            </a:r>
            <a:r>
              <a:rPr lang="it-IT" dirty="0" err="1" smtClean="0"/>
              <a:t>classificache</a:t>
            </a:r>
            <a:r>
              <a:rPr lang="it-IT" dirty="0" smtClean="0"/>
              <a:t> comprende il PIL dei paesi e il fatturato delle principali </a:t>
            </a:r>
            <a:r>
              <a:rPr lang="it-IT" dirty="0" err="1" smtClean="0"/>
              <a:t>multiazionaliil</a:t>
            </a:r>
            <a:r>
              <a:rPr lang="it-IT" dirty="0" smtClean="0"/>
              <a:t> 50 % sono aziende</a:t>
            </a:r>
          </a:p>
          <a:p>
            <a:pPr algn="l"/>
            <a:r>
              <a:rPr lang="it-IT" dirty="0" smtClean="0"/>
              <a:t>-</a:t>
            </a:r>
            <a:r>
              <a:rPr lang="it-IT" dirty="0" err="1" smtClean="0"/>
              <a:t>Germania:fra</a:t>
            </a:r>
            <a:r>
              <a:rPr lang="it-IT" dirty="0" smtClean="0"/>
              <a:t> il1960 e il 2006le tasse sugli utili e sul patrimonio sono diminuite dal 20 al 7,1%.nello stesso periodo l’</a:t>
            </a:r>
            <a:r>
              <a:rPr lang="it-IT" dirty="0" err="1" smtClean="0"/>
              <a:t>impostasul</a:t>
            </a:r>
            <a:r>
              <a:rPr lang="it-IT" dirty="0" smtClean="0"/>
              <a:t> reddito di lavoro dipendente è aumentata dal 6,3 al 16,3%</a:t>
            </a:r>
          </a:p>
          <a:p>
            <a:pPr algn="l"/>
            <a:r>
              <a:rPr lang="it-IT" dirty="0" smtClean="0"/>
              <a:t>-imposta in </a:t>
            </a:r>
            <a:r>
              <a:rPr lang="it-IT" dirty="0" err="1" smtClean="0"/>
              <a:t>eu</a:t>
            </a:r>
            <a:r>
              <a:rPr lang="it-IT" dirty="0" smtClean="0"/>
              <a:t> su utile imprese da 1980 a 2007 da 62 a 48%</a:t>
            </a:r>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7</a:t>
            </a:fld>
            <a:endParaRPr lang="it-IT"/>
          </a:p>
        </p:txBody>
      </p:sp>
    </p:spTree>
    <p:extLst>
      <p:ext uri="{BB962C8B-B14F-4D97-AF65-F5344CB8AC3E}">
        <p14:creationId xmlns:p14="http://schemas.microsoft.com/office/powerpoint/2010/main" val="2438945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9552" y="1412776"/>
            <a:ext cx="7854696" cy="5112568"/>
          </a:xfrm>
        </p:spPr>
        <p:txBody>
          <a:bodyPr/>
          <a:lstStyle/>
          <a:p>
            <a:pPr algn="ctr"/>
            <a:r>
              <a:rPr lang="it-IT" dirty="0" smtClean="0"/>
              <a:t>                  LA DURA REALTA’</a:t>
            </a:r>
          </a:p>
        </p:txBody>
      </p:sp>
      <p:sp>
        <p:nvSpPr>
          <p:cNvPr id="3" name="Rettangolo 2"/>
          <p:cNvSpPr/>
          <p:nvPr/>
        </p:nvSpPr>
        <p:spPr>
          <a:xfrm>
            <a:off x="1259632" y="2060848"/>
            <a:ext cx="5976664" cy="4524315"/>
          </a:xfrm>
          <a:prstGeom prst="rect">
            <a:avLst/>
          </a:prstGeom>
        </p:spPr>
        <p:txBody>
          <a:bodyPr wrap="square">
            <a:spAutoFit/>
          </a:bodyPr>
          <a:lstStyle/>
          <a:p>
            <a:pPr>
              <a:defRPr/>
            </a:pPr>
            <a:endParaRPr lang="it-IT" dirty="0" smtClean="0"/>
          </a:p>
          <a:p>
            <a:pPr>
              <a:defRPr/>
            </a:pPr>
            <a:r>
              <a:rPr lang="it-IT" dirty="0" smtClean="0"/>
              <a:t>                                                </a:t>
            </a:r>
            <a:r>
              <a:rPr lang="it-IT" sz="3600" dirty="0" smtClean="0"/>
              <a:t>Ambiente</a:t>
            </a:r>
            <a:endParaRPr lang="it-IT" dirty="0" smtClean="0"/>
          </a:p>
          <a:p>
            <a:pPr>
              <a:defRPr/>
            </a:pPr>
            <a:r>
              <a:rPr lang="it-IT" dirty="0" smtClean="0"/>
              <a:t>-40%less </a:t>
            </a:r>
            <a:r>
              <a:rPr lang="it-IT" dirty="0" err="1"/>
              <a:t>ice</a:t>
            </a:r>
            <a:r>
              <a:rPr lang="it-IT" dirty="0"/>
              <a:t> in Artic </a:t>
            </a:r>
            <a:r>
              <a:rPr lang="it-IT" dirty="0" err="1"/>
              <a:t>than</a:t>
            </a:r>
            <a:r>
              <a:rPr lang="it-IT" dirty="0"/>
              <a:t> </a:t>
            </a:r>
            <a:r>
              <a:rPr lang="it-IT" dirty="0" smtClean="0"/>
              <a:t>in 1968</a:t>
            </a:r>
            <a:endParaRPr lang="it-IT" dirty="0"/>
          </a:p>
          <a:p>
            <a:pPr>
              <a:defRPr/>
            </a:pPr>
            <a:r>
              <a:rPr lang="it-IT" dirty="0"/>
              <a:t>-Oceans 30%more </a:t>
            </a:r>
            <a:r>
              <a:rPr lang="it-IT" dirty="0" err="1"/>
              <a:t>acidic</a:t>
            </a:r>
            <a:r>
              <a:rPr lang="it-IT" dirty="0"/>
              <a:t> </a:t>
            </a:r>
            <a:r>
              <a:rPr lang="it-IT" dirty="0" err="1"/>
              <a:t>than</a:t>
            </a:r>
            <a:r>
              <a:rPr lang="it-IT" dirty="0"/>
              <a:t> 40 </a:t>
            </a:r>
            <a:r>
              <a:rPr lang="it-IT" dirty="0" err="1"/>
              <a:t>years</a:t>
            </a:r>
            <a:r>
              <a:rPr lang="it-IT" dirty="0"/>
              <a:t> ago</a:t>
            </a:r>
          </a:p>
          <a:p>
            <a:pPr>
              <a:defRPr/>
            </a:pPr>
            <a:r>
              <a:rPr lang="it-IT" dirty="0"/>
              <a:t>-</a:t>
            </a:r>
            <a:r>
              <a:rPr lang="it-IT" dirty="0" err="1"/>
              <a:t>Atmosphere</a:t>
            </a:r>
            <a:r>
              <a:rPr lang="it-IT" dirty="0"/>
              <a:t> 4% more </a:t>
            </a:r>
            <a:r>
              <a:rPr lang="it-IT" dirty="0" err="1"/>
              <a:t>wet</a:t>
            </a:r>
            <a:r>
              <a:rPr lang="it-IT" dirty="0"/>
              <a:t> </a:t>
            </a:r>
            <a:r>
              <a:rPr lang="it-IT" dirty="0" err="1"/>
              <a:t>than</a:t>
            </a:r>
            <a:r>
              <a:rPr lang="it-IT" dirty="0"/>
              <a:t> 40 </a:t>
            </a:r>
            <a:r>
              <a:rPr lang="it-IT" dirty="0" err="1"/>
              <a:t>years</a:t>
            </a:r>
            <a:r>
              <a:rPr lang="it-IT" dirty="0"/>
              <a:t> ago</a:t>
            </a:r>
          </a:p>
          <a:p>
            <a:pPr>
              <a:defRPr/>
            </a:pPr>
            <a:r>
              <a:rPr lang="it-IT" dirty="0"/>
              <a:t>-Green </a:t>
            </a:r>
            <a:r>
              <a:rPr lang="it-IT" dirty="0" err="1"/>
              <a:t>house</a:t>
            </a:r>
            <a:r>
              <a:rPr lang="it-IT" dirty="0"/>
              <a:t> </a:t>
            </a:r>
            <a:r>
              <a:rPr lang="it-IT" dirty="0" err="1"/>
              <a:t>emissions</a:t>
            </a:r>
            <a:r>
              <a:rPr lang="it-IT" dirty="0"/>
              <a:t> </a:t>
            </a:r>
            <a:r>
              <a:rPr lang="it-IT" dirty="0" err="1"/>
              <a:t>have</a:t>
            </a:r>
            <a:r>
              <a:rPr lang="it-IT" dirty="0"/>
              <a:t> </a:t>
            </a:r>
            <a:r>
              <a:rPr lang="it-IT" dirty="0" err="1"/>
              <a:t>increased</a:t>
            </a:r>
            <a:r>
              <a:rPr lang="it-IT" dirty="0"/>
              <a:t> the temperature of the </a:t>
            </a:r>
            <a:r>
              <a:rPr lang="it-IT" dirty="0" err="1"/>
              <a:t>planet</a:t>
            </a:r>
            <a:r>
              <a:rPr lang="it-IT" dirty="0"/>
              <a:t> of 1 </a:t>
            </a:r>
            <a:r>
              <a:rPr lang="it-IT" dirty="0" err="1"/>
              <a:t>degree</a:t>
            </a:r>
            <a:r>
              <a:rPr lang="it-IT" dirty="0"/>
              <a:t> Celsius</a:t>
            </a:r>
          </a:p>
          <a:p>
            <a:pPr>
              <a:defRPr/>
            </a:pPr>
            <a:r>
              <a:rPr lang="it-IT" dirty="0"/>
              <a:t>-</a:t>
            </a:r>
            <a:r>
              <a:rPr lang="it-IT" dirty="0" err="1"/>
              <a:t>Unless</a:t>
            </a:r>
            <a:r>
              <a:rPr lang="it-IT" dirty="0"/>
              <a:t> </a:t>
            </a:r>
            <a:r>
              <a:rPr lang="it-IT" dirty="0" err="1"/>
              <a:t>we</a:t>
            </a:r>
            <a:r>
              <a:rPr lang="it-IT" dirty="0"/>
              <a:t> </a:t>
            </a:r>
            <a:r>
              <a:rPr lang="it-IT" dirty="0" err="1"/>
              <a:t>getoff</a:t>
            </a:r>
            <a:r>
              <a:rPr lang="it-IT" dirty="0"/>
              <a:t> gas </a:t>
            </a:r>
            <a:r>
              <a:rPr lang="it-IT" dirty="0" err="1"/>
              <a:t>coal</a:t>
            </a:r>
            <a:r>
              <a:rPr lang="it-IT" dirty="0"/>
              <a:t> and </a:t>
            </a:r>
            <a:r>
              <a:rPr lang="it-IT" dirty="0" err="1"/>
              <a:t>oil,the</a:t>
            </a:r>
            <a:r>
              <a:rPr lang="it-IT" dirty="0"/>
              <a:t> </a:t>
            </a:r>
            <a:r>
              <a:rPr lang="it-IT" dirty="0" err="1"/>
              <a:t>above</a:t>
            </a:r>
            <a:r>
              <a:rPr lang="it-IT" dirty="0"/>
              <a:t> </a:t>
            </a:r>
            <a:r>
              <a:rPr lang="it-IT" dirty="0" err="1"/>
              <a:t>number</a:t>
            </a:r>
            <a:r>
              <a:rPr lang="it-IT" dirty="0"/>
              <a:t> </a:t>
            </a:r>
            <a:r>
              <a:rPr lang="it-IT" dirty="0" err="1"/>
              <a:t>will</a:t>
            </a:r>
            <a:r>
              <a:rPr lang="it-IT" dirty="0"/>
              <a:t> be4-5degree </a:t>
            </a:r>
            <a:r>
              <a:rPr lang="it-IT" dirty="0" err="1"/>
              <a:t>Celsiusbefore</a:t>
            </a:r>
            <a:r>
              <a:rPr lang="it-IT" dirty="0"/>
              <a:t> the end of the </a:t>
            </a:r>
            <a:r>
              <a:rPr lang="it-IT" dirty="0" err="1"/>
              <a:t>century</a:t>
            </a:r>
            <a:endParaRPr lang="it-IT" dirty="0"/>
          </a:p>
          <a:p>
            <a:pPr>
              <a:defRPr/>
            </a:pPr>
            <a:r>
              <a:rPr lang="it-IT" dirty="0"/>
              <a:t>-</a:t>
            </a:r>
            <a:r>
              <a:rPr lang="it-IT" dirty="0" err="1"/>
              <a:t>increased</a:t>
            </a:r>
            <a:r>
              <a:rPr lang="it-IT" dirty="0"/>
              <a:t> </a:t>
            </a:r>
            <a:r>
              <a:rPr lang="it-IT" dirty="0" err="1"/>
              <a:t>tmperatures</a:t>
            </a:r>
            <a:r>
              <a:rPr lang="it-IT" dirty="0"/>
              <a:t> cause more air </a:t>
            </a:r>
            <a:r>
              <a:rPr lang="it-IT" dirty="0" err="1"/>
              <a:t>pollution</a:t>
            </a:r>
            <a:r>
              <a:rPr lang="it-IT" dirty="0"/>
              <a:t> due to </a:t>
            </a:r>
            <a:r>
              <a:rPr lang="it-IT" dirty="0" err="1"/>
              <a:t>photochemical</a:t>
            </a:r>
            <a:r>
              <a:rPr lang="it-IT" dirty="0"/>
              <a:t> </a:t>
            </a:r>
            <a:r>
              <a:rPr lang="it-IT" dirty="0" err="1"/>
              <a:t>reactions</a:t>
            </a:r>
            <a:endParaRPr lang="it-IT" dirty="0"/>
          </a:p>
          <a:p>
            <a:pPr>
              <a:defRPr/>
            </a:pPr>
            <a:r>
              <a:rPr lang="it-IT" dirty="0"/>
              <a:t>-</a:t>
            </a:r>
            <a:r>
              <a:rPr lang="it-IT" dirty="0" err="1"/>
              <a:t>lack</a:t>
            </a:r>
            <a:r>
              <a:rPr lang="it-IT" dirty="0"/>
              <a:t> of </a:t>
            </a:r>
            <a:r>
              <a:rPr lang="it-IT" dirty="0" err="1"/>
              <a:t>clean</a:t>
            </a:r>
            <a:r>
              <a:rPr lang="it-IT" dirty="0"/>
              <a:t> </a:t>
            </a:r>
            <a:r>
              <a:rPr lang="it-IT" dirty="0" err="1"/>
              <a:t>water,will</a:t>
            </a:r>
            <a:r>
              <a:rPr lang="it-IT" dirty="0"/>
              <a:t> </a:t>
            </a:r>
            <a:r>
              <a:rPr lang="it-IT" dirty="0" err="1"/>
              <a:t>increase</a:t>
            </a:r>
            <a:r>
              <a:rPr lang="it-IT" dirty="0"/>
              <a:t> the </a:t>
            </a:r>
            <a:r>
              <a:rPr lang="it-IT" dirty="0" err="1"/>
              <a:t>mortality</a:t>
            </a:r>
            <a:r>
              <a:rPr lang="it-IT" dirty="0"/>
              <a:t> from a </a:t>
            </a:r>
            <a:r>
              <a:rPr lang="it-IT" dirty="0" err="1"/>
              <a:t>variety</a:t>
            </a:r>
            <a:r>
              <a:rPr lang="it-IT" dirty="0"/>
              <a:t>  of water </a:t>
            </a:r>
            <a:r>
              <a:rPr lang="it-IT" dirty="0" err="1"/>
              <a:t>borne</a:t>
            </a:r>
            <a:r>
              <a:rPr lang="it-IT" dirty="0"/>
              <a:t> </a:t>
            </a:r>
            <a:r>
              <a:rPr lang="it-IT" dirty="0" err="1"/>
              <a:t>deseases</a:t>
            </a:r>
            <a:endParaRPr lang="it-IT" dirty="0"/>
          </a:p>
          <a:p>
            <a:pPr>
              <a:defRPr/>
            </a:pPr>
            <a:r>
              <a:rPr lang="it-IT" dirty="0"/>
              <a:t>-</a:t>
            </a:r>
            <a:r>
              <a:rPr lang="it-IT" dirty="0" err="1"/>
              <a:t>Infectious</a:t>
            </a:r>
            <a:r>
              <a:rPr lang="it-IT" dirty="0"/>
              <a:t> </a:t>
            </a:r>
            <a:r>
              <a:rPr lang="it-IT" dirty="0" err="1"/>
              <a:t>deseases</a:t>
            </a:r>
            <a:r>
              <a:rPr lang="it-IT" dirty="0"/>
              <a:t> </a:t>
            </a:r>
            <a:r>
              <a:rPr lang="it-IT" dirty="0" err="1"/>
              <a:t>carried</a:t>
            </a:r>
            <a:r>
              <a:rPr lang="it-IT" dirty="0"/>
              <a:t> out by </a:t>
            </a:r>
            <a:r>
              <a:rPr lang="it-IT" dirty="0" err="1"/>
              <a:t>insects</a:t>
            </a:r>
            <a:r>
              <a:rPr lang="it-IT" dirty="0"/>
              <a:t>(malaria </a:t>
            </a:r>
            <a:r>
              <a:rPr lang="it-IT" dirty="0" err="1"/>
              <a:t>etc</a:t>
            </a:r>
            <a:r>
              <a:rPr lang="it-IT" dirty="0"/>
              <a:t>)are </a:t>
            </a:r>
            <a:r>
              <a:rPr lang="it-IT" dirty="0" err="1"/>
              <a:t>all</a:t>
            </a:r>
            <a:r>
              <a:rPr lang="it-IT" dirty="0"/>
              <a:t> </a:t>
            </a:r>
            <a:r>
              <a:rPr lang="it-IT" dirty="0" err="1"/>
              <a:t>expected</a:t>
            </a:r>
            <a:r>
              <a:rPr lang="it-IT" dirty="0"/>
              <a:t> to </a:t>
            </a:r>
            <a:r>
              <a:rPr lang="it-IT" dirty="0" err="1"/>
              <a:t>worsen</a:t>
            </a:r>
            <a:endParaRPr lang="it-IT" dirty="0"/>
          </a:p>
        </p:txBody>
      </p:sp>
      <p:sp>
        <p:nvSpPr>
          <p:cNvPr id="5" name="Segnaposto piè di pagina 4"/>
          <p:cNvSpPr>
            <a:spLocks noGrp="1"/>
          </p:cNvSpPr>
          <p:nvPr>
            <p:ph type="ftr" sz="quarter" idx="11"/>
          </p:nvPr>
        </p:nvSpPr>
        <p:spPr/>
        <p:txBody>
          <a:bodyPr/>
          <a:lstStyle/>
          <a:p>
            <a:r>
              <a:rPr lang="it-IT" smtClean="0"/>
              <a:t>Goel Gioiosa Ionica</a:t>
            </a:r>
            <a:endParaRPr lang="it-IT"/>
          </a:p>
        </p:txBody>
      </p:sp>
      <p:sp>
        <p:nvSpPr>
          <p:cNvPr id="6" name="Segnaposto numero diapositiva 5"/>
          <p:cNvSpPr>
            <a:spLocks noGrp="1"/>
          </p:cNvSpPr>
          <p:nvPr>
            <p:ph type="sldNum" sz="quarter" idx="12"/>
          </p:nvPr>
        </p:nvSpPr>
        <p:spPr/>
        <p:txBody>
          <a:bodyPr/>
          <a:lstStyle/>
          <a:p>
            <a:fld id="{F37E86F0-FE9E-4900-AA9B-BF4D4875EA64}" type="slidenum">
              <a:rPr lang="it-IT" smtClean="0"/>
              <a:t>8</a:t>
            </a:fld>
            <a:endParaRPr lang="it-IT"/>
          </a:p>
        </p:txBody>
      </p:sp>
    </p:spTree>
    <p:extLst>
      <p:ext uri="{BB962C8B-B14F-4D97-AF65-F5344CB8AC3E}">
        <p14:creationId xmlns:p14="http://schemas.microsoft.com/office/powerpoint/2010/main" val="4270052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60649"/>
            <a:ext cx="7772400" cy="936103"/>
          </a:xfrm>
        </p:spPr>
        <p:txBody>
          <a:bodyPr>
            <a:normAutofit fontScale="90000"/>
          </a:bodyPr>
          <a:lstStyle/>
          <a:p>
            <a:r>
              <a:rPr lang="it-IT" dirty="0" smtClean="0"/>
              <a:t>La </a:t>
            </a:r>
            <a:r>
              <a:rPr lang="it-IT" dirty="0" err="1" smtClean="0"/>
              <a:t>corruzione:cause</a:t>
            </a:r>
            <a:r>
              <a:rPr lang="it-IT" dirty="0" smtClean="0"/>
              <a:t> ed effetti</a:t>
            </a:r>
            <a:endParaRPr lang="it-IT" dirty="0"/>
          </a:p>
        </p:txBody>
      </p:sp>
      <p:sp>
        <p:nvSpPr>
          <p:cNvPr id="4" name="Sottotitolo 3"/>
          <p:cNvSpPr>
            <a:spLocks noGrp="1"/>
          </p:cNvSpPr>
          <p:nvPr>
            <p:ph type="subTitle" idx="1"/>
          </p:nvPr>
        </p:nvSpPr>
        <p:spPr>
          <a:xfrm>
            <a:off x="533400" y="1340768"/>
            <a:ext cx="7854696" cy="5112568"/>
          </a:xfrm>
        </p:spPr>
        <p:txBody>
          <a:bodyPr>
            <a:normAutofit fontScale="70000" lnSpcReduction="20000"/>
          </a:bodyPr>
          <a:lstStyle/>
          <a:p>
            <a:pPr algn="ctr"/>
            <a:r>
              <a:rPr lang="it-IT" dirty="0" smtClean="0"/>
              <a:t>Le MULTINAZIONALI</a:t>
            </a:r>
          </a:p>
          <a:p>
            <a:pPr algn="l"/>
            <a:r>
              <a:rPr lang="it-IT" dirty="0" smtClean="0"/>
              <a:t>1 -125 miliardi </a:t>
            </a:r>
            <a:r>
              <a:rPr lang="it-IT" dirty="0" err="1" smtClean="0"/>
              <a:t>doll</a:t>
            </a:r>
            <a:r>
              <a:rPr lang="it-IT" dirty="0" smtClean="0"/>
              <a:t> interessi del debito dei paesi in via di sviluppo-4volte il valore annuale degli aiuti</a:t>
            </a:r>
          </a:p>
          <a:p>
            <a:pPr algn="l"/>
            <a:r>
              <a:rPr lang="it-IT" dirty="0" smtClean="0"/>
              <a:t>2-70000 MNL dicui5000 associate </a:t>
            </a:r>
            <a:r>
              <a:rPr lang="it-IT" dirty="0" err="1" smtClean="0"/>
              <a:t>alGlobal</a:t>
            </a:r>
            <a:r>
              <a:rPr lang="it-IT" dirty="0" smtClean="0"/>
              <a:t> compact</a:t>
            </a:r>
          </a:p>
          <a:p>
            <a:pPr algn="l"/>
            <a:r>
              <a:rPr lang="it-IT" dirty="0" smtClean="0"/>
              <a:t>3-negli ultimi anni le SME in </a:t>
            </a:r>
            <a:r>
              <a:rPr lang="it-IT" dirty="0" err="1" smtClean="0"/>
              <a:t>europa</a:t>
            </a:r>
            <a:r>
              <a:rPr lang="it-IT" dirty="0" smtClean="0"/>
              <a:t> hanno aumentato l’occupazione di5 milioni di nuovi posti mentre le grandi hanno ridotto di 5 milioni</a:t>
            </a:r>
          </a:p>
          <a:p>
            <a:pPr algn="l"/>
            <a:r>
              <a:rPr lang="it-IT" dirty="0" smtClean="0"/>
              <a:t>4-15.000 lobbisti a </a:t>
            </a:r>
            <a:r>
              <a:rPr lang="it-IT" dirty="0" err="1" smtClean="0"/>
              <a:t>BruxellesScollamento</a:t>
            </a:r>
            <a:r>
              <a:rPr lang="it-IT" dirty="0" smtClean="0"/>
              <a:t> fra </a:t>
            </a:r>
            <a:r>
              <a:rPr lang="it-IT" dirty="0" err="1" smtClean="0"/>
              <a:t>economiaq</a:t>
            </a:r>
            <a:r>
              <a:rPr lang="it-IT" dirty="0" smtClean="0"/>
              <a:t> e </a:t>
            </a:r>
            <a:r>
              <a:rPr lang="it-IT" dirty="0" err="1" smtClean="0"/>
              <a:t>finanza.scommesse</a:t>
            </a:r>
            <a:r>
              <a:rPr lang="it-IT" dirty="0" smtClean="0"/>
              <a:t> valutarie a breve(1 giorno-bolle speculative)</a:t>
            </a:r>
          </a:p>
          <a:p>
            <a:pPr algn="l"/>
            <a:r>
              <a:rPr lang="it-IT" dirty="0" smtClean="0"/>
              <a:t>5-Volume transazioni </a:t>
            </a:r>
            <a:r>
              <a:rPr lang="it-IT" dirty="0" err="1" smtClean="0"/>
              <a:t>valutarieDa</a:t>
            </a:r>
            <a:r>
              <a:rPr lang="it-IT" dirty="0" smtClean="0"/>
              <a:t> inizio anni 70 aumentano da 70 a 3200Miliardi $ /anno</a:t>
            </a:r>
          </a:p>
          <a:p>
            <a:pPr algn="l"/>
            <a:r>
              <a:rPr lang="it-IT" dirty="0" smtClean="0"/>
              <a:t>6-95 % delle operazioni sono a scopo speculativo(0%?) di tutti gli investimenti all’estero sul mercato finanziario è di ritorno nel giro di 8 </a:t>
            </a:r>
            <a:r>
              <a:rPr lang="it-IT" dirty="0" err="1" smtClean="0"/>
              <a:t>giorni.nel</a:t>
            </a:r>
            <a:r>
              <a:rPr lang="it-IT" dirty="0" smtClean="0"/>
              <a:t> 40% dei casi il rientro avviene in 2 giorni</a:t>
            </a:r>
          </a:p>
          <a:p>
            <a:pPr algn="l"/>
            <a:r>
              <a:rPr lang="it-IT" dirty="0" smtClean="0"/>
              <a:t>7-Tobin </a:t>
            </a:r>
            <a:r>
              <a:rPr lang="it-IT" dirty="0" err="1" smtClean="0"/>
              <a:t>tax</a:t>
            </a:r>
            <a:r>
              <a:rPr lang="it-IT" dirty="0" smtClean="0"/>
              <a:t> proposta.</a:t>
            </a:r>
          </a:p>
          <a:p>
            <a:pPr algn="l"/>
            <a:r>
              <a:rPr lang="it-IT" dirty="0" smtClean="0"/>
              <a:t>Da 0,001 a o,5%,su transazioni in valuta</a:t>
            </a:r>
          </a:p>
          <a:p>
            <a:pPr algn="l"/>
            <a:r>
              <a:rPr lang="it-IT" dirty="0" smtClean="0"/>
              <a:t>EU respinge .</a:t>
            </a:r>
          </a:p>
          <a:p>
            <a:pPr algn="l"/>
            <a:r>
              <a:rPr lang="it-IT" dirty="0" smtClean="0"/>
              <a:t>8-Global </a:t>
            </a:r>
            <a:r>
              <a:rPr lang="it-IT" dirty="0"/>
              <a:t>C</a:t>
            </a:r>
            <a:r>
              <a:rPr lang="it-IT" dirty="0" smtClean="0"/>
              <a:t>ompact</a:t>
            </a:r>
          </a:p>
          <a:p>
            <a:pPr algn="l"/>
            <a:r>
              <a:rPr lang="it-IT" dirty="0" err="1" smtClean="0"/>
              <a:t>Leap</a:t>
            </a:r>
            <a:r>
              <a:rPr lang="it-IT" dirty="0" smtClean="0"/>
              <a:t> service</a:t>
            </a:r>
          </a:p>
          <a:p>
            <a:pPr algn="l"/>
            <a:endParaRPr lang="it-IT" dirty="0"/>
          </a:p>
        </p:txBody>
      </p:sp>
      <p:sp>
        <p:nvSpPr>
          <p:cNvPr id="3" name="Segnaposto piè di pagina 2"/>
          <p:cNvSpPr>
            <a:spLocks noGrp="1"/>
          </p:cNvSpPr>
          <p:nvPr>
            <p:ph type="ftr" sz="quarter" idx="11"/>
          </p:nvPr>
        </p:nvSpPr>
        <p:spPr/>
        <p:txBody>
          <a:bodyPr/>
          <a:lstStyle/>
          <a:p>
            <a:r>
              <a:rPr lang="it-IT" smtClean="0"/>
              <a:t>Goel Gioiosa Ionica</a:t>
            </a:r>
            <a:endParaRPr lang="it-IT"/>
          </a:p>
        </p:txBody>
      </p:sp>
      <p:sp>
        <p:nvSpPr>
          <p:cNvPr id="5" name="Segnaposto numero diapositiva 4"/>
          <p:cNvSpPr>
            <a:spLocks noGrp="1"/>
          </p:cNvSpPr>
          <p:nvPr>
            <p:ph type="sldNum" sz="quarter" idx="12"/>
          </p:nvPr>
        </p:nvSpPr>
        <p:spPr/>
        <p:txBody>
          <a:bodyPr/>
          <a:lstStyle/>
          <a:p>
            <a:fld id="{F37E86F0-FE9E-4900-AA9B-BF4D4875EA64}" type="slidenum">
              <a:rPr lang="it-IT" smtClean="0"/>
              <a:t>9</a:t>
            </a:fld>
            <a:endParaRPr lang="it-IT"/>
          </a:p>
        </p:txBody>
      </p:sp>
    </p:spTree>
    <p:extLst>
      <p:ext uri="{BB962C8B-B14F-4D97-AF65-F5344CB8AC3E}">
        <p14:creationId xmlns:p14="http://schemas.microsoft.com/office/powerpoint/2010/main" val="2815343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4318</TotalTime>
  <Words>3604</Words>
  <Application>Microsoft Office PowerPoint</Application>
  <PresentationFormat>Presentazione su schermo (4:3)</PresentationFormat>
  <Paragraphs>453</Paragraphs>
  <Slides>28</Slides>
  <Notes>26</Notes>
  <HiddenSlides>0</HiddenSlides>
  <MMClips>0</MMClips>
  <ScaleCrop>false</ScaleCrop>
  <HeadingPairs>
    <vt:vector size="4" baseType="variant">
      <vt:variant>
        <vt:lpstr>Tema</vt:lpstr>
      </vt:variant>
      <vt:variant>
        <vt:i4>1</vt:i4>
      </vt:variant>
      <vt:variant>
        <vt:lpstr>Titoli diapositive</vt:lpstr>
      </vt:variant>
      <vt:variant>
        <vt:i4>28</vt:i4>
      </vt:variant>
    </vt:vector>
  </HeadingPairs>
  <TitlesOfParts>
    <vt:vector size="29" baseType="lpstr">
      <vt:lpstr>Equinozio</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Lacorruzione: 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La corruzione:cause ed effetti</vt:lpstr>
      <vt:lpstr> la corruzione cause ed effetti</vt:lpstr>
      <vt:lpstr>La corruzione:cause ed effetti</vt:lpstr>
      <vt:lpstr>La corruzione:cause ed effetti</vt:lpstr>
      <vt:lpstr>La corruzione:cause ed effetti</vt:lpstr>
      <vt:lpstr>La corruzione:cause ed effetti</vt:lpstr>
      <vt:lpstr>La corruzione:cause ed effetti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corruzione:cause ed effetti</dc:title>
  <dc:creator>Quintiliano</dc:creator>
  <cp:lastModifiedBy>Quintiliano</cp:lastModifiedBy>
  <cp:revision>121</cp:revision>
  <cp:lastPrinted>2012-05-07T09:29:31Z</cp:lastPrinted>
  <dcterms:created xsi:type="dcterms:W3CDTF">2012-02-04T17:27:31Z</dcterms:created>
  <dcterms:modified xsi:type="dcterms:W3CDTF">2012-05-07T09:33:21Z</dcterms:modified>
</cp:coreProperties>
</file>